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273"/>
  </p:notesMasterIdLst>
  <p:handoutMasterIdLst>
    <p:handoutMasterId r:id="rId274"/>
  </p:handoutMasterIdLst>
  <p:sldIdLst>
    <p:sldId id="256" r:id="rId2"/>
    <p:sldId id="314" r:id="rId3"/>
    <p:sldId id="585" r:id="rId4"/>
    <p:sldId id="315" r:id="rId5"/>
    <p:sldId id="586" r:id="rId6"/>
    <p:sldId id="57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579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0" r:id="rId70"/>
    <p:sldId id="381" r:id="rId71"/>
    <p:sldId id="382" r:id="rId72"/>
    <p:sldId id="383" r:id="rId73"/>
    <p:sldId id="384" r:id="rId74"/>
    <p:sldId id="385" r:id="rId75"/>
    <p:sldId id="580" r:id="rId76"/>
    <p:sldId id="386" r:id="rId77"/>
    <p:sldId id="387" r:id="rId78"/>
    <p:sldId id="388" r:id="rId79"/>
    <p:sldId id="389" r:id="rId80"/>
    <p:sldId id="390" r:id="rId81"/>
    <p:sldId id="391" r:id="rId82"/>
    <p:sldId id="392" r:id="rId83"/>
    <p:sldId id="393" r:id="rId84"/>
    <p:sldId id="394" r:id="rId85"/>
    <p:sldId id="395" r:id="rId86"/>
    <p:sldId id="396" r:id="rId87"/>
    <p:sldId id="397" r:id="rId88"/>
    <p:sldId id="398" r:id="rId89"/>
    <p:sldId id="399" r:id="rId90"/>
    <p:sldId id="400" r:id="rId91"/>
    <p:sldId id="401" r:id="rId92"/>
    <p:sldId id="402" r:id="rId93"/>
    <p:sldId id="403" r:id="rId94"/>
    <p:sldId id="404" r:id="rId95"/>
    <p:sldId id="405" r:id="rId96"/>
    <p:sldId id="406" r:id="rId97"/>
    <p:sldId id="407" r:id="rId98"/>
    <p:sldId id="408" r:id="rId99"/>
    <p:sldId id="409" r:id="rId100"/>
    <p:sldId id="410" r:id="rId101"/>
    <p:sldId id="411" r:id="rId102"/>
    <p:sldId id="412" r:id="rId103"/>
    <p:sldId id="413" r:id="rId104"/>
    <p:sldId id="414" r:id="rId105"/>
    <p:sldId id="415" r:id="rId106"/>
    <p:sldId id="416" r:id="rId107"/>
    <p:sldId id="417" r:id="rId108"/>
    <p:sldId id="418" r:id="rId109"/>
    <p:sldId id="581" r:id="rId110"/>
    <p:sldId id="419" r:id="rId111"/>
    <p:sldId id="420" r:id="rId112"/>
    <p:sldId id="421" r:id="rId113"/>
    <p:sldId id="422" r:id="rId114"/>
    <p:sldId id="423" r:id="rId115"/>
    <p:sldId id="424" r:id="rId116"/>
    <p:sldId id="425" r:id="rId117"/>
    <p:sldId id="426" r:id="rId118"/>
    <p:sldId id="427" r:id="rId119"/>
    <p:sldId id="428" r:id="rId120"/>
    <p:sldId id="429" r:id="rId121"/>
    <p:sldId id="430" r:id="rId122"/>
    <p:sldId id="431" r:id="rId123"/>
    <p:sldId id="432" r:id="rId124"/>
    <p:sldId id="433" r:id="rId125"/>
    <p:sldId id="434" r:id="rId126"/>
    <p:sldId id="435" r:id="rId127"/>
    <p:sldId id="436" r:id="rId128"/>
    <p:sldId id="437" r:id="rId129"/>
    <p:sldId id="438" r:id="rId130"/>
    <p:sldId id="439" r:id="rId131"/>
    <p:sldId id="440" r:id="rId132"/>
    <p:sldId id="441" r:id="rId133"/>
    <p:sldId id="442" r:id="rId134"/>
    <p:sldId id="443" r:id="rId135"/>
    <p:sldId id="444" r:id="rId136"/>
    <p:sldId id="445" r:id="rId137"/>
    <p:sldId id="446" r:id="rId138"/>
    <p:sldId id="447" r:id="rId139"/>
    <p:sldId id="448" r:id="rId140"/>
    <p:sldId id="449" r:id="rId141"/>
    <p:sldId id="450" r:id="rId142"/>
    <p:sldId id="451" r:id="rId143"/>
    <p:sldId id="582" r:id="rId144"/>
    <p:sldId id="452" r:id="rId145"/>
    <p:sldId id="453" r:id="rId146"/>
    <p:sldId id="454" r:id="rId147"/>
    <p:sldId id="455" r:id="rId148"/>
    <p:sldId id="456" r:id="rId149"/>
    <p:sldId id="457" r:id="rId150"/>
    <p:sldId id="458" r:id="rId151"/>
    <p:sldId id="459" r:id="rId152"/>
    <p:sldId id="460" r:id="rId153"/>
    <p:sldId id="461" r:id="rId154"/>
    <p:sldId id="462" r:id="rId155"/>
    <p:sldId id="463" r:id="rId156"/>
    <p:sldId id="464" r:id="rId157"/>
    <p:sldId id="465" r:id="rId158"/>
    <p:sldId id="466" r:id="rId159"/>
    <p:sldId id="467" r:id="rId160"/>
    <p:sldId id="468" r:id="rId161"/>
    <p:sldId id="469" r:id="rId162"/>
    <p:sldId id="470" r:id="rId163"/>
    <p:sldId id="471" r:id="rId164"/>
    <p:sldId id="472" r:id="rId165"/>
    <p:sldId id="473" r:id="rId166"/>
    <p:sldId id="474" r:id="rId167"/>
    <p:sldId id="475" r:id="rId168"/>
    <p:sldId id="476" r:id="rId169"/>
    <p:sldId id="477" r:id="rId170"/>
    <p:sldId id="478" r:id="rId171"/>
    <p:sldId id="479" r:id="rId172"/>
    <p:sldId id="480" r:id="rId173"/>
    <p:sldId id="481" r:id="rId174"/>
    <p:sldId id="583" r:id="rId175"/>
    <p:sldId id="482" r:id="rId176"/>
    <p:sldId id="483" r:id="rId177"/>
    <p:sldId id="484" r:id="rId178"/>
    <p:sldId id="485" r:id="rId179"/>
    <p:sldId id="486" r:id="rId180"/>
    <p:sldId id="487" r:id="rId181"/>
    <p:sldId id="488" r:id="rId182"/>
    <p:sldId id="489" r:id="rId183"/>
    <p:sldId id="490" r:id="rId184"/>
    <p:sldId id="491" r:id="rId185"/>
    <p:sldId id="492" r:id="rId186"/>
    <p:sldId id="493" r:id="rId187"/>
    <p:sldId id="494" r:id="rId188"/>
    <p:sldId id="495" r:id="rId189"/>
    <p:sldId id="496" r:id="rId190"/>
    <p:sldId id="497" r:id="rId191"/>
    <p:sldId id="498" r:id="rId192"/>
    <p:sldId id="499" r:id="rId193"/>
    <p:sldId id="500" r:id="rId194"/>
    <p:sldId id="501" r:id="rId195"/>
    <p:sldId id="502" r:id="rId196"/>
    <p:sldId id="503" r:id="rId197"/>
    <p:sldId id="504" r:id="rId198"/>
    <p:sldId id="505" r:id="rId199"/>
    <p:sldId id="506" r:id="rId200"/>
    <p:sldId id="507" r:id="rId201"/>
    <p:sldId id="508" r:id="rId202"/>
    <p:sldId id="509" r:id="rId203"/>
    <p:sldId id="510" r:id="rId204"/>
    <p:sldId id="511" r:id="rId205"/>
    <p:sldId id="584" r:id="rId206"/>
    <p:sldId id="512" r:id="rId207"/>
    <p:sldId id="513" r:id="rId208"/>
    <p:sldId id="514" r:id="rId209"/>
    <p:sldId id="515" r:id="rId210"/>
    <p:sldId id="516" r:id="rId211"/>
    <p:sldId id="517" r:id="rId212"/>
    <p:sldId id="518" r:id="rId213"/>
    <p:sldId id="519" r:id="rId214"/>
    <p:sldId id="520" r:id="rId215"/>
    <p:sldId id="521" r:id="rId216"/>
    <p:sldId id="522" r:id="rId217"/>
    <p:sldId id="523" r:id="rId218"/>
    <p:sldId id="524" r:id="rId219"/>
    <p:sldId id="525" r:id="rId220"/>
    <p:sldId id="526" r:id="rId221"/>
    <p:sldId id="527" r:id="rId222"/>
    <p:sldId id="528" r:id="rId223"/>
    <p:sldId id="529" r:id="rId224"/>
    <p:sldId id="530" r:id="rId225"/>
    <p:sldId id="531" r:id="rId226"/>
    <p:sldId id="532" r:id="rId227"/>
    <p:sldId id="533" r:id="rId228"/>
    <p:sldId id="534" r:id="rId229"/>
    <p:sldId id="535" r:id="rId230"/>
    <p:sldId id="536" r:id="rId231"/>
    <p:sldId id="537" r:id="rId232"/>
    <p:sldId id="538" r:id="rId233"/>
    <p:sldId id="539" r:id="rId234"/>
    <p:sldId id="540" r:id="rId235"/>
    <p:sldId id="541" r:id="rId236"/>
    <p:sldId id="542" r:id="rId237"/>
    <p:sldId id="543" r:id="rId238"/>
    <p:sldId id="544" r:id="rId239"/>
    <p:sldId id="545" r:id="rId240"/>
    <p:sldId id="546" r:id="rId241"/>
    <p:sldId id="547" r:id="rId242"/>
    <p:sldId id="548" r:id="rId243"/>
    <p:sldId id="549" r:id="rId244"/>
    <p:sldId id="550" r:id="rId245"/>
    <p:sldId id="552" r:id="rId246"/>
    <p:sldId id="553" r:id="rId247"/>
    <p:sldId id="554" r:id="rId248"/>
    <p:sldId id="555" r:id="rId249"/>
    <p:sldId id="556" r:id="rId250"/>
    <p:sldId id="557" r:id="rId251"/>
    <p:sldId id="558" r:id="rId252"/>
    <p:sldId id="559" r:id="rId253"/>
    <p:sldId id="560" r:id="rId254"/>
    <p:sldId id="561" r:id="rId255"/>
    <p:sldId id="562" r:id="rId256"/>
    <p:sldId id="563" r:id="rId257"/>
    <p:sldId id="564" r:id="rId258"/>
    <p:sldId id="565" r:id="rId259"/>
    <p:sldId id="566" r:id="rId260"/>
    <p:sldId id="567" r:id="rId261"/>
    <p:sldId id="568" r:id="rId262"/>
    <p:sldId id="569" r:id="rId263"/>
    <p:sldId id="570" r:id="rId264"/>
    <p:sldId id="571" r:id="rId265"/>
    <p:sldId id="572" r:id="rId266"/>
    <p:sldId id="573" r:id="rId267"/>
    <p:sldId id="574" r:id="rId268"/>
    <p:sldId id="575" r:id="rId269"/>
    <p:sldId id="576" r:id="rId270"/>
    <p:sldId id="577" r:id="rId271"/>
    <p:sldId id="285" r:id="rId27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34" autoAdjust="0"/>
  </p:normalViewPr>
  <p:slideViewPr>
    <p:cSldViewPr snapToGrid="0" snapToObjects="1">
      <p:cViewPr>
        <p:scale>
          <a:sx n="76" d="100"/>
          <a:sy n="76" d="100"/>
        </p:scale>
        <p:origin x="-920" y="-41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notesMaster" Target="notesMasters/notesMaster1.xml"/><Relationship Id="rId274" Type="http://schemas.openxmlformats.org/officeDocument/2006/relationships/handoutMaster" Target="handoutMasters/handoutMaster1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printerSettings" Target="printerSettings/printerSettings1.bin"/><Relationship Id="rId276" Type="http://schemas.openxmlformats.org/officeDocument/2006/relationships/presProps" Target="presProps.xml"/><Relationship Id="rId277" Type="http://schemas.openxmlformats.org/officeDocument/2006/relationships/viewProps" Target="viewProps.xml"/><Relationship Id="rId278" Type="http://schemas.openxmlformats.org/officeDocument/2006/relationships/theme" Target="theme/theme1.xml"/><Relationship Id="rId279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95556-5457-A448-BF53-971D46F0308E}" type="datetimeFigureOut">
              <a:rPr lang="en-US" smtClean="0"/>
              <a:t>17/02/16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EB2E7-8850-534C-BE96-9EE16D41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1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17/02/16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18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URL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 smtClean="0"/>
              <a:t>A </a:t>
            </a:r>
            <a:r>
              <a:rPr lang="fi-FI" dirty="0" err="1" smtClean="0"/>
              <a:t>goodbye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using</a:t>
            </a:r>
            <a:r>
              <a:rPr lang="fi-FI" dirty="0" smtClean="0"/>
              <a:t> with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Separator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emf"/><Relationship Id="rId3" Type="http://schemas.openxmlformats.org/officeDocument/2006/relationships/image" Target="../media/image78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6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em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7.png"/><Relationship Id="rId3" Type="http://schemas.openxmlformats.org/officeDocument/2006/relationships/image" Target="../media/image98.emf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1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8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Training – Widget Edition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 smtClean="0">
                <a:ea typeface="MS PGothic" charset="0"/>
              </a:rPr>
              <a:t>January 2016 </a:t>
            </a:r>
          </a:p>
          <a:p>
            <a:r>
              <a:rPr lang="en-US" spc="0" dirty="0" smtClean="0">
                <a:ea typeface="MS PGothic" charset="0"/>
              </a:rPr>
              <a:t>Based on Qt 5.6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N.N.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QLabel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label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("Text",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setPixmap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) - as content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QLineEdit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("Edit me");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setEchoMode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::Password);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(line,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(line, SIGNAL(</a:t>
            </a:r>
            <a:r>
              <a:rPr lang="en-US" dirty="0" err="1">
                <a:latin typeface="Courier New"/>
                <a:cs typeface="Courier New"/>
              </a:rPr>
              <a:t>editingFinished</a:t>
            </a:r>
            <a:r>
              <a:rPr lang="en-US" dirty="0">
                <a:latin typeface="Courier New"/>
                <a:cs typeface="Courier New"/>
              </a:rPr>
              <a:t>())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setInputMask</a:t>
            </a:r>
            <a:r>
              <a:rPr lang="en-US" dirty="0">
                <a:latin typeface="Courier New"/>
                <a:cs typeface="Courier New"/>
              </a:rPr>
              <a:t>( mask 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setValidator</a:t>
            </a:r>
            <a:r>
              <a:rPr lang="en-US" dirty="0">
                <a:latin typeface="Courier New"/>
                <a:cs typeface="Courier New"/>
              </a:rPr>
              <a:t>( validator ) </a:t>
            </a:r>
          </a:p>
          <a:p>
            <a:pPr fontAlgn="auto"/>
            <a:r>
              <a:rPr lang="en-US" b="1" dirty="0" err="1" smtClean="0">
                <a:latin typeface="Courier New"/>
                <a:cs typeface="Courier New"/>
              </a:rPr>
              <a:t>QTextEdit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QTextEdit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setPlainText</a:t>
            </a:r>
            <a:r>
              <a:rPr lang="en-US" dirty="0">
                <a:latin typeface="Courier New"/>
                <a:cs typeface="Courier New"/>
              </a:rPr>
              <a:t>("Plain Text");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</a:t>
            </a:r>
            <a:r>
              <a:rPr lang="en-US" dirty="0">
                <a:latin typeface="Courier New"/>
                <a:cs typeface="Courier New"/>
              </a:rPr>
              <a:t>-&gt;append("&lt;h1&gt;Html Text&lt;/h1&gt;");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(edit,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8" name="Picture 7" descr="text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1" y="1192563"/>
            <a:ext cx="1832747" cy="350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8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Translation for Developers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064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(i18n)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This is by no means a complete guide</a:t>
            </a:r>
            <a:r>
              <a:rPr lang="en-US" b="1" dirty="0"/>
              <a:t>! </a:t>
            </a:r>
            <a:endParaRPr lang="en-US" dirty="0"/>
          </a:p>
          <a:p>
            <a:r>
              <a:rPr lang="en-US" dirty="0" smtClean="0"/>
              <a:t>Internationalization</a:t>
            </a:r>
            <a:r>
              <a:rPr lang="en-US" dirty="0"/>
              <a:t>(i18n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Designing applications to be adaptable to languages and regions without </a:t>
            </a:r>
            <a:r>
              <a:rPr lang="en-US" dirty="0"/>
              <a:t>engineering changes. </a:t>
            </a:r>
          </a:p>
          <a:p>
            <a:r>
              <a:rPr lang="en-US" dirty="0" smtClean="0"/>
              <a:t>Localization</a:t>
            </a:r>
            <a:r>
              <a:rPr lang="en-US" dirty="0"/>
              <a:t>(</a:t>
            </a:r>
            <a:r>
              <a:rPr lang="en-US" dirty="0" smtClean="0"/>
              <a:t>l10n)</a:t>
            </a:r>
          </a:p>
          <a:p>
            <a:pPr lvl="1"/>
            <a:r>
              <a:rPr lang="en-US" dirty="0" smtClean="0"/>
              <a:t>Adapting applications for region by adding components and translations </a:t>
            </a:r>
            <a:endParaRPr lang="en-US" dirty="0"/>
          </a:p>
          <a:p>
            <a:r>
              <a:rPr lang="en-US" dirty="0" smtClean="0"/>
              <a:t>Qt supports the whole process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supports </a:t>
            </a:r>
            <a:r>
              <a:rPr lang="en-US" dirty="0" err="1" smtClean="0"/>
              <a:t>unicode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On</a:t>
            </a:r>
            <a:r>
              <a:rPr lang="en-US" dirty="0"/>
              <a:t>-</a:t>
            </a:r>
            <a:r>
              <a:rPr lang="en-US" dirty="0" smtClean="0"/>
              <a:t>screen texts 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Number and date formats (</a:t>
            </a:r>
            <a:r>
              <a:rPr lang="en-US" dirty="0" err="1" smtClean="0">
                <a:latin typeface="Courier New"/>
                <a:cs typeface="Courier New"/>
              </a:rPr>
              <a:t>QLocale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Icons loading (Resource System)</a:t>
            </a:r>
            <a:endParaRPr lang="en-US" dirty="0"/>
          </a:p>
          <a:p>
            <a:pPr lvl="1"/>
            <a:r>
              <a:rPr lang="en-US" dirty="0" smtClean="0"/>
              <a:t>Translation tool (Qt Linguist)</a:t>
            </a:r>
            <a:endParaRPr lang="en-US" dirty="0"/>
          </a:p>
          <a:p>
            <a:pPr lvl="1"/>
            <a:r>
              <a:rPr lang="en-US" dirty="0" smtClean="0"/>
              <a:t>LTR and RTL text, layout and widgets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rabic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Plural handling (1 file vs. 2 files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4739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Translation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l</a:t>
            </a:r>
            <a:r>
              <a:rPr lang="en-US" b="1" dirty="0" err="1" smtClean="0">
                <a:latin typeface="Courier New"/>
                <a:cs typeface="Courier New"/>
              </a:rPr>
              <a:t>update</a:t>
            </a:r>
            <a:r>
              <a:rPr lang="en-US" b="1" dirty="0" smtClean="0"/>
              <a:t> </a:t>
            </a:r>
            <a:r>
              <a:rPr lang="en-US" dirty="0" smtClean="0"/>
              <a:t>– scan C</a:t>
            </a:r>
            <a:r>
              <a:rPr lang="en-US" dirty="0"/>
              <a:t>+</a:t>
            </a:r>
            <a:r>
              <a:rPr lang="en-US" dirty="0" smtClean="0"/>
              <a:t>+ and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files for strings</a:t>
            </a:r>
          </a:p>
          <a:p>
            <a:pPr lvl="1"/>
            <a:r>
              <a:rPr lang="en-US" dirty="0" smtClean="0"/>
              <a:t>Create</a:t>
            </a:r>
            <a:r>
              <a:rPr lang="en-US" dirty="0"/>
              <a:t>/</a:t>
            </a:r>
            <a:r>
              <a:rPr lang="en-US" dirty="0" smtClean="0"/>
              <a:t>update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</a:p>
          <a:p>
            <a:r>
              <a:rPr lang="en-US" b="1" dirty="0">
                <a:latin typeface="Courier New"/>
                <a:cs typeface="Courier New"/>
              </a:rPr>
              <a:t>l</a:t>
            </a:r>
            <a:r>
              <a:rPr lang="en-US" b="1" dirty="0" smtClean="0">
                <a:latin typeface="Courier New"/>
                <a:cs typeface="Courier New"/>
              </a:rPr>
              <a:t>inguist</a:t>
            </a:r>
            <a:r>
              <a:rPr lang="en-US" b="1" dirty="0" smtClean="0"/>
              <a:t> </a:t>
            </a:r>
            <a:r>
              <a:rPr lang="en-US" dirty="0" smtClean="0"/>
              <a:t>– edit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for adding translations </a:t>
            </a:r>
            <a:endParaRPr lang="en-US" dirty="0"/>
          </a:p>
          <a:p>
            <a:r>
              <a:rPr lang="en-US" b="1" dirty="0" err="1">
                <a:latin typeface="Courier New"/>
                <a:cs typeface="Courier New"/>
              </a:rPr>
              <a:t>l</a:t>
            </a:r>
            <a:r>
              <a:rPr lang="en-US" b="1" dirty="0" err="1" smtClean="0">
                <a:latin typeface="Courier New"/>
                <a:cs typeface="Courier New"/>
              </a:rPr>
              <a:t>release</a:t>
            </a:r>
            <a:r>
              <a:rPr lang="en-US" b="1" dirty="0" smtClean="0"/>
              <a:t> </a:t>
            </a:r>
            <a:r>
              <a:rPr lang="en-US" dirty="0" smtClean="0"/>
              <a:t>– read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and creates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qm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for release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QObject</a:t>
            </a:r>
            <a:r>
              <a:rPr lang="en-US" b="1" dirty="0">
                <a:latin typeface="Courier New"/>
                <a:cs typeface="Courier New"/>
              </a:rPr>
              <a:t>::</a:t>
            </a:r>
            <a:r>
              <a:rPr lang="en-US" b="1" dirty="0" err="1">
                <a:latin typeface="Courier New"/>
                <a:cs typeface="Courier New"/>
              </a:rPr>
              <a:t>tr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mark translatable strings in C</a:t>
            </a:r>
            <a:r>
              <a:rPr lang="en-US" dirty="0"/>
              <a:t>+</a:t>
            </a:r>
            <a:r>
              <a:rPr lang="en-US" dirty="0" smtClean="0"/>
              <a:t>+ code</a:t>
            </a:r>
          </a:p>
          <a:p>
            <a:pPr lvl="1"/>
            <a:r>
              <a:rPr lang="en-US" dirty="0" smtClean="0"/>
              <a:t>Combine with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for dynamic text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3430597"/>
            <a:ext cx="8093590" cy="892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latin typeface="Courier New"/>
                <a:cs typeface="Courier New"/>
              </a:rPr>
              <a:t>setWindowTitle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"File: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Line: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%2"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comment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translation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staff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label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"Name: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Date: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%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2”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590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Process </a:t>
            </a:r>
          </a:p>
        </p:txBody>
      </p:sp>
      <p:pic>
        <p:nvPicPr>
          <p:cNvPr id="5" name="Picture 4" descr="transl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6" y="797125"/>
            <a:ext cx="6230655" cy="43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Internationalization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Qt classes are locale aware</a:t>
            </a:r>
            <a:endParaRPr lang="en-US" dirty="0"/>
          </a:p>
          <a:p>
            <a:r>
              <a:rPr lang="en-US" dirty="0" smtClean="0"/>
              <a:t>Numbers </a:t>
            </a:r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r>
              <a:rPr lang="en-US" dirty="0" err="1" smtClean="0">
                <a:latin typeface="Courier New"/>
                <a:cs typeface="Courier New"/>
              </a:rPr>
              <a:t>QDate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QTime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QDateTime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() &lt;&lt; </a:t>
            </a:r>
            <a:r>
              <a:rPr lang="en-US" b="1" dirty="0" err="1">
                <a:latin typeface="Courier New"/>
                <a:cs typeface="Courier New"/>
              </a:rPr>
              <a:t>QDate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(); // prints localized date </a:t>
            </a:r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QKeySequence</a:t>
            </a:r>
            <a:r>
              <a:rPr lang="en-US" dirty="0" smtClean="0"/>
              <a:t> for shortcut values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action-&gt;</a:t>
            </a:r>
            <a:r>
              <a:rPr lang="en-US" dirty="0" err="1">
                <a:latin typeface="Courier New"/>
                <a:cs typeface="Courier New"/>
              </a:rPr>
              <a:t>setShortcut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QKeySequence</a:t>
            </a:r>
            <a:r>
              <a:rPr lang="en-US" dirty="0">
                <a:latin typeface="Courier New"/>
                <a:cs typeface="Courier New"/>
              </a:rPr>
              <a:t>::New);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action-&gt;</a:t>
            </a:r>
            <a:r>
              <a:rPr lang="en-US" dirty="0" err="1">
                <a:latin typeface="Courier New"/>
                <a:cs typeface="Courier New"/>
              </a:rPr>
              <a:t>setShortcut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QKeySequence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Ctrl+N</a:t>
            </a:r>
            <a:r>
              <a:rPr lang="en-US" dirty="0">
                <a:latin typeface="Courier New"/>
                <a:cs typeface="Courier New"/>
              </a:rPr>
              <a:t>"));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2079533"/>
            <a:ext cx="8093590" cy="1014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setDefault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German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de_DE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german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german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toDouble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"1234,56"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QLocale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setDefault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QLocale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::C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en_US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value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"1234.56"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toDouble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</a:t>
            </a:r>
            <a:r>
              <a:rPr lang="en-US" dirty="0"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086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Translate Editor to </a:t>
            </a:r>
            <a:r>
              <a:rPr lang="en-US" i="1" dirty="0" smtClean="0"/>
              <a:t>German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our existing editor</a:t>
            </a:r>
            <a:endParaRPr lang="en-US" dirty="0"/>
          </a:p>
          <a:p>
            <a:r>
              <a:rPr lang="en-US" dirty="0" smtClean="0"/>
              <a:t>In the handout you will find a list of translation words</a:t>
            </a:r>
          </a:p>
          <a:p>
            <a:r>
              <a:rPr lang="en-US" dirty="0" smtClean="0"/>
              <a:t>Germany country code is </a:t>
            </a:r>
            <a:r>
              <a:rPr lang="en-US" dirty="0" smtClean="0">
                <a:latin typeface="Courier New"/>
                <a:cs typeface="Courier New"/>
              </a:rPr>
              <a:t>de</a:t>
            </a:r>
            <a:endParaRPr lang="en-US" dirty="0"/>
          </a:p>
          <a:p>
            <a:r>
              <a:rPr lang="en-US" dirty="0" smtClean="0"/>
              <a:t>Tip: You can use Qt Linguist to edit translations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Deploying Qt Applications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030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Deploying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Linking </a:t>
            </a:r>
          </a:p>
          <a:p>
            <a:pPr lvl="1"/>
            <a:r>
              <a:rPr lang="en-US" dirty="0" smtClean="0"/>
              <a:t>Results in stand</a:t>
            </a:r>
            <a:r>
              <a:rPr lang="en-US" dirty="0"/>
              <a:t>-</a:t>
            </a:r>
            <a:r>
              <a:rPr lang="en-US" dirty="0" smtClean="0"/>
              <a:t>alone executable </a:t>
            </a:r>
            <a:endParaRPr lang="en-US" dirty="0"/>
          </a:p>
          <a:p>
            <a:pPr lvl="1"/>
            <a:r>
              <a:rPr lang="en-US" dirty="0" smtClean="0"/>
              <a:t>+ </a:t>
            </a:r>
            <a:r>
              <a:rPr lang="en-US" dirty="0"/>
              <a:t>Only few files to deploy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 err="1"/>
              <a:t>Executables</a:t>
            </a:r>
            <a:r>
              <a:rPr lang="en-US" dirty="0"/>
              <a:t> are large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/>
              <a:t>No flexibility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/>
              <a:t>You cannot deploy plugins </a:t>
            </a:r>
          </a:p>
          <a:p>
            <a:r>
              <a:rPr lang="en-US" dirty="0" smtClean="0"/>
              <a:t>Shared Libraries </a:t>
            </a:r>
            <a:endParaRPr lang="en-US" dirty="0"/>
          </a:p>
          <a:p>
            <a:pPr lvl="1"/>
            <a:r>
              <a:rPr lang="en-US" dirty="0" smtClean="0"/>
              <a:t>+ </a:t>
            </a:r>
            <a:r>
              <a:rPr lang="en-US" dirty="0"/>
              <a:t>Can deploy plugins </a:t>
            </a:r>
            <a:endParaRPr lang="en-US" dirty="0" smtClean="0"/>
          </a:p>
          <a:p>
            <a:pPr lvl="1"/>
            <a:r>
              <a:rPr lang="en-US" dirty="0" smtClean="0"/>
              <a:t>+ </a:t>
            </a:r>
            <a:r>
              <a:rPr lang="en-US" dirty="0"/>
              <a:t>Qt libs shared between applications </a:t>
            </a:r>
            <a:endParaRPr lang="en-US" dirty="0" smtClean="0"/>
          </a:p>
          <a:p>
            <a:pPr lvl="1"/>
            <a:r>
              <a:rPr lang="en-US" dirty="0" smtClean="0"/>
              <a:t>+ </a:t>
            </a:r>
            <a:r>
              <a:rPr lang="en-US" dirty="0"/>
              <a:t>Smaller, more flexible </a:t>
            </a:r>
            <a:r>
              <a:rPr lang="en-US" dirty="0" err="1"/>
              <a:t>executables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− </a:t>
            </a:r>
            <a:r>
              <a:rPr lang="en-US" dirty="0"/>
              <a:t>More files to deploy </a:t>
            </a:r>
          </a:p>
          <a:p>
            <a:r>
              <a:rPr lang="en-US" dirty="0" smtClean="0"/>
              <a:t>Qt is by default compiled as shared library </a:t>
            </a:r>
          </a:p>
          <a:p>
            <a:r>
              <a:rPr lang="en-US" dirty="0" smtClean="0"/>
              <a:t>If Qt is pre</a:t>
            </a:r>
            <a:r>
              <a:rPr lang="en-US" dirty="0"/>
              <a:t>-</a:t>
            </a:r>
            <a:r>
              <a:rPr lang="en-US" dirty="0" smtClean="0"/>
              <a:t>installed on system </a:t>
            </a:r>
            <a:endParaRPr lang="en-US" dirty="0"/>
          </a:p>
          <a:p>
            <a:pPr lvl="1"/>
            <a:r>
              <a:rPr lang="en-US" dirty="0" smtClean="0"/>
              <a:t>Use shared libraries approach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Shared Library Version</a:t>
            </a:r>
            <a:endParaRPr lang="en-US" dirty="0"/>
          </a:p>
          <a:p>
            <a:pPr lvl="1"/>
            <a:r>
              <a:rPr lang="en-US" dirty="0" smtClean="0"/>
              <a:t>If Qt is not a system library </a:t>
            </a:r>
          </a:p>
          <a:p>
            <a:pPr lvl="2"/>
            <a:r>
              <a:rPr lang="en-US" dirty="0" smtClean="0"/>
              <a:t>Need to redistribute Qt libs with application </a:t>
            </a:r>
          </a:p>
          <a:p>
            <a:pPr lvl="1"/>
            <a:r>
              <a:rPr lang="en-US" dirty="0" smtClean="0"/>
              <a:t>Minimal deployment </a:t>
            </a:r>
          </a:p>
          <a:p>
            <a:pPr lvl="2"/>
            <a:r>
              <a:rPr lang="en-US" dirty="0" smtClean="0"/>
              <a:t>Libraries used by application </a:t>
            </a:r>
          </a:p>
          <a:p>
            <a:pPr lvl="2"/>
            <a:r>
              <a:rPr lang="en-US" dirty="0" smtClean="0"/>
              <a:t>Plugins used by Qt</a:t>
            </a:r>
            <a:endParaRPr lang="en-US" dirty="0"/>
          </a:p>
          <a:p>
            <a:pPr lvl="1"/>
            <a:r>
              <a:rPr lang="en-US" dirty="0" smtClean="0"/>
              <a:t>Ensure Qt libraries use correct path to find Qt plugins </a:t>
            </a:r>
            <a:endParaRPr lang="en-US" dirty="0"/>
          </a:p>
          <a:p>
            <a:r>
              <a:rPr lang="en-US" dirty="0" smtClean="0"/>
              <a:t>Static Linkage Version </a:t>
            </a:r>
          </a:p>
          <a:p>
            <a:pPr lvl="1"/>
            <a:r>
              <a:rPr lang="en-US" dirty="0" smtClean="0"/>
              <a:t>Build Qt statically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$</a:t>
            </a:r>
            <a:r>
              <a:rPr lang="en-US" dirty="0">
                <a:latin typeface="Courier New"/>
                <a:cs typeface="Courier New"/>
              </a:rPr>
              <a:t>QTDIR/configure -static &lt;your other options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lvl="2"/>
            <a:r>
              <a:rPr lang="en-US" dirty="0" smtClean="0"/>
              <a:t>Specify required options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/>
              <a:t>sqldrivers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Link application against Qt</a:t>
            </a:r>
            <a:endParaRPr lang="en-US" dirty="0"/>
          </a:p>
          <a:p>
            <a:pPr lvl="1"/>
            <a:r>
              <a:rPr lang="en-US" dirty="0" smtClean="0"/>
              <a:t>Check that application runs stand</a:t>
            </a:r>
            <a:r>
              <a:rPr lang="en-US" dirty="0"/>
              <a:t>-alone </a:t>
            </a:r>
          </a:p>
          <a:p>
            <a:pPr lvl="2"/>
            <a:r>
              <a:rPr lang="en-US" dirty="0" smtClean="0"/>
              <a:t>Copy application to machine without Qt and run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9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QAbstractButton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base class of buttons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button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("Push Me", 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setIcon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("images/</a:t>
            </a:r>
            <a:r>
              <a:rPr lang="en-US" dirty="0" err="1">
                <a:latin typeface="Courier New"/>
                <a:cs typeface="Courier New"/>
              </a:rPr>
              <a:t>icon.png</a:t>
            </a:r>
            <a:r>
              <a:rPr lang="en-US" dirty="0">
                <a:latin typeface="Courier New"/>
                <a:cs typeface="Courier New"/>
              </a:rPr>
              <a:t>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(button, SIGNAL(clicked())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)-</a:t>
            </a:r>
            <a:r>
              <a:rPr lang="en-US" dirty="0" err="1">
                <a:latin typeface="Courier New"/>
                <a:cs typeface="Courier New"/>
              </a:rPr>
              <a:t>togglebutton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QRadioButton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radio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QRadioButton</a:t>
            </a:r>
            <a:r>
              <a:rPr lang="en-US" dirty="0">
                <a:latin typeface="Courier New"/>
                <a:cs typeface="Courier New"/>
              </a:rPr>
              <a:t>("Option 1", parent);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QCheckBox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check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("Choice 1", parent);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QButtonGroup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/>
              <a:t>- non-visual button manager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QButtonGroup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addButton</a:t>
            </a:r>
            <a:r>
              <a:rPr lang="en-US" dirty="0">
                <a:latin typeface="Courier New"/>
                <a:cs typeface="Courier New"/>
              </a:rPr>
              <a:t>(button); // add more buttons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setExclusive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true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connent</a:t>
            </a:r>
            <a:r>
              <a:rPr lang="en-US" dirty="0" smtClean="0">
                <a:latin typeface="Courier New"/>
                <a:cs typeface="Courier New"/>
              </a:rPr>
              <a:t>(group, </a:t>
            </a:r>
            <a:r>
              <a:rPr lang="en-US" dirty="0">
                <a:latin typeface="Courier New"/>
                <a:cs typeface="Courier New"/>
              </a:rPr>
              <a:t>S</a:t>
            </a:r>
            <a:r>
              <a:rPr lang="en-US" dirty="0" smtClean="0">
                <a:latin typeface="Courier New"/>
                <a:cs typeface="Courier New"/>
              </a:rPr>
              <a:t>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buttonClicked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 smtClean="0">
                <a:latin typeface="Courier New"/>
                <a:cs typeface="Courier New"/>
              </a:rPr>
              <a:t>QAbstractButton</a:t>
            </a:r>
            <a:r>
              <a:rPr lang="en-US" dirty="0">
                <a:latin typeface="Courier New"/>
                <a:cs typeface="Courier New"/>
              </a:rPr>
              <a:t>*))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4" name="Picture 3" descr="button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60" y="1192564"/>
            <a:ext cx="2023193" cy="37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Dialogs </a:t>
            </a:r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Dialogs </a:t>
            </a:r>
            <a:endParaRPr lang="en-US" dirty="0" smtClean="0"/>
          </a:p>
          <a:p>
            <a:r>
              <a:rPr lang="en-US" dirty="0" smtClean="0"/>
              <a:t>Qt </a:t>
            </a:r>
            <a:r>
              <a:rPr lang="en-US" dirty="0"/>
              <a:t>Designer </a:t>
            </a:r>
          </a:p>
        </p:txBody>
      </p:sp>
    </p:spTree>
    <p:extLst>
      <p:ext uri="{BB962C8B-B14F-4D97-AF65-F5344CB8AC3E}">
        <p14:creationId xmlns:p14="http://schemas.microsoft.com/office/powerpoint/2010/main" val="119601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Custom Dialogs </a:t>
            </a:r>
            <a:endParaRPr lang="en-US" dirty="0"/>
          </a:p>
          <a:p>
            <a:pPr lvl="1"/>
            <a:r>
              <a:rPr lang="en-US" dirty="0" smtClean="0"/>
              <a:t>Modality </a:t>
            </a:r>
          </a:p>
          <a:p>
            <a:pPr lvl="1"/>
            <a:r>
              <a:rPr lang="en-US" dirty="0" smtClean="0"/>
              <a:t>Inheriting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Dialog buttons </a:t>
            </a:r>
            <a:endParaRPr lang="en-US" dirty="0"/>
          </a:p>
          <a:p>
            <a:r>
              <a:rPr lang="en-US" b="1" dirty="0" smtClean="0"/>
              <a:t>Predefined Dialogs </a:t>
            </a:r>
            <a:endParaRPr lang="en-US" dirty="0" smtClean="0"/>
          </a:p>
          <a:p>
            <a:pPr lvl="1"/>
            <a:r>
              <a:rPr lang="en-US" dirty="0" smtClean="0"/>
              <a:t>File, color, input and font dialogs </a:t>
            </a:r>
          </a:p>
          <a:p>
            <a:pPr lvl="1"/>
            <a:r>
              <a:rPr lang="en-US" dirty="0" smtClean="0"/>
              <a:t>Message boxes</a:t>
            </a:r>
            <a:endParaRPr lang="en-US" dirty="0"/>
          </a:p>
          <a:p>
            <a:pPr lvl="1"/>
            <a:r>
              <a:rPr lang="en-US" dirty="0" smtClean="0"/>
              <a:t>Progress dialogs</a:t>
            </a:r>
            <a:endParaRPr lang="en-US" dirty="0"/>
          </a:p>
          <a:p>
            <a:pPr lvl="1"/>
            <a:r>
              <a:rPr lang="en-US" dirty="0" smtClean="0"/>
              <a:t>Wizard dialogs </a:t>
            </a:r>
            <a:endParaRPr lang="en-US" dirty="0"/>
          </a:p>
          <a:p>
            <a:r>
              <a:rPr lang="en-US" b="1" dirty="0" smtClean="0"/>
              <a:t>Qt Designer </a:t>
            </a:r>
            <a:endParaRPr lang="en-US" dirty="0" smtClean="0"/>
          </a:p>
          <a:p>
            <a:pPr lvl="1"/>
            <a:r>
              <a:rPr lang="en-US" dirty="0" smtClean="0"/>
              <a:t>Design UI Forms</a:t>
            </a:r>
            <a:endParaRPr lang="en-US" dirty="0"/>
          </a:p>
          <a:p>
            <a:pPr lvl="1"/>
            <a:r>
              <a:rPr lang="en-US" dirty="0" smtClean="0"/>
              <a:t>Using forms in your code </a:t>
            </a:r>
          </a:p>
          <a:p>
            <a:pPr lvl="1"/>
            <a:r>
              <a:rPr lang="en-US" dirty="0" smtClean="0"/>
              <a:t>Dynamic form loading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Dialogs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795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Windows -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Base class of dialog window widgets </a:t>
            </a:r>
            <a:endParaRPr lang="en-US" dirty="0"/>
          </a:p>
          <a:p>
            <a:pPr fontAlgn="auto"/>
            <a:r>
              <a:rPr lang="en-US" dirty="0" smtClean="0"/>
              <a:t>General Dialogs can have 2 modes </a:t>
            </a:r>
            <a:endParaRPr lang="en-US" dirty="0"/>
          </a:p>
          <a:p>
            <a:pPr fontAlgn="auto"/>
            <a:r>
              <a:rPr lang="en-US" dirty="0" smtClean="0"/>
              <a:t>Modal dialog </a:t>
            </a:r>
            <a:endParaRPr lang="en-US" dirty="0"/>
          </a:p>
          <a:p>
            <a:pPr lvl="1"/>
            <a:r>
              <a:rPr lang="en-US" dirty="0" smtClean="0"/>
              <a:t>Remains in foreground, until closed</a:t>
            </a:r>
            <a:endParaRPr lang="en-US" dirty="0"/>
          </a:p>
          <a:p>
            <a:pPr lvl="1"/>
            <a:r>
              <a:rPr lang="en-US" dirty="0" smtClean="0"/>
              <a:t>Blocks input to remaining application </a:t>
            </a:r>
          </a:p>
          <a:p>
            <a:pPr lvl="1"/>
            <a:r>
              <a:rPr lang="en-US" dirty="0" smtClean="0"/>
              <a:t>Example: Configuration dialog </a:t>
            </a:r>
            <a:endParaRPr lang="en-US" dirty="0"/>
          </a:p>
          <a:p>
            <a:pPr fontAlgn="auto"/>
            <a:r>
              <a:rPr lang="en-US" dirty="0" smtClean="0"/>
              <a:t>Modeless dialog</a:t>
            </a:r>
            <a:endParaRPr lang="en-US" dirty="0"/>
          </a:p>
          <a:p>
            <a:pPr lvl="1"/>
            <a:r>
              <a:rPr lang="en-US" dirty="0" smtClean="0"/>
              <a:t>Operates independently in application </a:t>
            </a:r>
          </a:p>
          <a:p>
            <a:pPr lvl="1"/>
            <a:r>
              <a:rPr lang="en-US" dirty="0" smtClean="0"/>
              <a:t>Example: Find</a:t>
            </a:r>
            <a:r>
              <a:rPr lang="en-US" dirty="0"/>
              <a:t>/</a:t>
            </a:r>
            <a:r>
              <a:rPr lang="en-US" dirty="0" smtClean="0"/>
              <a:t>Search dialog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4027311"/>
            <a:ext cx="8209301" cy="897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setMyInput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dialog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Accepted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exec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blocks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until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closes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dialog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55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Modeless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show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Displays dialog</a:t>
            </a:r>
            <a:endParaRPr lang="en-US" dirty="0"/>
          </a:p>
          <a:p>
            <a:pPr lvl="1"/>
            <a:r>
              <a:rPr lang="en-US" dirty="0" smtClean="0"/>
              <a:t>Returns control to caller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300111"/>
            <a:ext cx="8209301" cy="2017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EditorWindow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find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(!</a:t>
            </a:r>
            <a:r>
              <a:rPr lang="en-US" dirty="0" err="1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findNext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onFindNext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immediately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raise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other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windows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m_findDialog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activateWindow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keyboard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focus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687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03994"/>
            <a:ext cx="8726471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Inherit from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Create and layout widgets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QDialogButtonBox</a:t>
            </a:r>
            <a:r>
              <a:rPr lang="en-US" dirty="0" smtClean="0"/>
              <a:t> for dialog buttons </a:t>
            </a:r>
          </a:p>
          <a:p>
            <a:pPr lvl="1"/>
            <a:r>
              <a:rPr lang="en-US" dirty="0" smtClean="0"/>
              <a:t>Connect buttons to </a:t>
            </a:r>
            <a:r>
              <a:rPr lang="en-US" dirty="0" smtClean="0">
                <a:latin typeface="Courier New"/>
                <a:cs typeface="Courier New"/>
              </a:rPr>
              <a:t>accept</a:t>
            </a:r>
            <a:r>
              <a:rPr lang="en-US" dirty="0">
                <a:latin typeface="Courier New"/>
                <a:cs typeface="Courier New"/>
              </a:rPr>
              <a:t>()/reject(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r>
              <a:rPr lang="en-US" dirty="0" smtClean="0"/>
              <a:t>Override </a:t>
            </a:r>
            <a:r>
              <a:rPr lang="en-US" dirty="0" smtClean="0">
                <a:latin typeface="Courier New"/>
                <a:cs typeface="Courier New"/>
              </a:rPr>
              <a:t>accept</a:t>
            </a:r>
            <a:r>
              <a:rPr lang="en-US" dirty="0">
                <a:latin typeface="Courier New"/>
                <a:cs typeface="Courier New"/>
              </a:rPr>
              <a:t>()/reject() </a:t>
            </a:r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786277"/>
            <a:ext cx="8209301" cy="2469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MyDialog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m_label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"Input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QLineEdit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m_box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Ok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Cancel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accepted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accept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rejected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reject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::accept()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customize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close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behaviour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isDataValid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accept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87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Dialog Topics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Deletion of dialogs</a:t>
            </a:r>
            <a:endParaRPr lang="en-US" dirty="0"/>
          </a:p>
          <a:p>
            <a:pPr lvl="1"/>
            <a:r>
              <a:rPr lang="en-US" dirty="0" smtClean="0"/>
              <a:t>No need to keep dialogs around forever 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setAttribute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WA_DeleteOnClose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Or override </a:t>
            </a:r>
            <a:r>
              <a:rPr lang="en-US" dirty="0" err="1" smtClean="0">
                <a:latin typeface="Courier New"/>
                <a:cs typeface="Courier New"/>
              </a:rPr>
              <a:t>closeEvent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Dialogs with extensions: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::show()/hide(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used on extension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626555"/>
            <a:ext cx="8209301" cy="1382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m_more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"&amp;More"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setCheckable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m_extension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add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extension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m_extension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-&gt;hide();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toggled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m_extension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setVisible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xtensio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952676"/>
            <a:ext cx="2732077" cy="1340425"/>
          </a:xfrm>
          <a:prstGeom prst="rect">
            <a:avLst/>
          </a:prstGeom>
        </p:spPr>
      </p:pic>
      <p:pic>
        <p:nvPicPr>
          <p:cNvPr id="8" name="Picture 7" descr="extension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1986848"/>
            <a:ext cx="2732077" cy="18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Common Dialogs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478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Files - </a:t>
            </a:r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en-US" dirty="0" smtClean="0"/>
              <a:t>Allow users to select files or directories </a:t>
            </a:r>
            <a:endParaRPr lang="en-US" dirty="0"/>
          </a:p>
          <a:p>
            <a:pPr fontAlgn="auto"/>
            <a:r>
              <a:rPr lang="en-US" dirty="0" smtClean="0"/>
              <a:t>Asking for a file name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b="1" dirty="0" err="1" smtClean="0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("Open File"));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(!</a:t>
            </a:r>
            <a:r>
              <a:rPr lang="en-US" dirty="0" err="1">
                <a:latin typeface="Courier New"/>
                <a:cs typeface="Courier New"/>
              </a:rPr>
              <a:t>fileName.isNull</a:t>
            </a:r>
            <a:r>
              <a:rPr lang="en-US" dirty="0">
                <a:latin typeface="Courier New"/>
                <a:cs typeface="Courier New"/>
              </a:rPr>
              <a:t>())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/</a:t>
            </a:r>
            <a:r>
              <a:rPr lang="en-US" dirty="0">
                <a:latin typeface="Courier New"/>
                <a:cs typeface="Courier New"/>
              </a:rPr>
              <a:t>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one or more selected existing files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getSaveFileName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Returns a file name. File does not have to exist</a:t>
            </a:r>
            <a:r>
              <a:rPr lang="en-US" dirty="0"/>
              <a:t>. </a:t>
            </a: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getExistingDirectory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Returns an existing directory</a:t>
            </a:r>
            <a:r>
              <a:rPr lang="en-US" dirty="0"/>
              <a:t>.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setFilter</a:t>
            </a:r>
            <a:r>
              <a:rPr lang="en-US" dirty="0">
                <a:latin typeface="Courier New"/>
                <a:cs typeface="Courier New"/>
              </a:rPr>
              <a:t>("Image Files (*.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latin typeface="Courier New"/>
                <a:cs typeface="Courier New"/>
              </a:rPr>
              <a:t> *.jpg *.bmp)") </a:t>
            </a:r>
          </a:p>
          <a:p>
            <a:pPr lvl="1"/>
            <a:r>
              <a:rPr lang="en-US" dirty="0" smtClean="0"/>
              <a:t>Displays files matching the patterns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0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Messages - </a:t>
            </a:r>
            <a:r>
              <a:rPr lang="en-US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 a modal dialog for…</a:t>
            </a:r>
            <a:endParaRPr lang="en-US" dirty="0"/>
          </a:p>
          <a:p>
            <a:pPr lvl="1"/>
            <a:r>
              <a:rPr lang="en-US" dirty="0" smtClean="0"/>
              <a:t>Informing the user</a:t>
            </a:r>
            <a:endParaRPr lang="en-US" dirty="0"/>
          </a:p>
          <a:p>
            <a:pPr lvl="1"/>
            <a:r>
              <a:rPr lang="en-US" dirty="0" smtClean="0"/>
              <a:t>Asking a question and receiving an answer </a:t>
            </a:r>
            <a:endParaRPr lang="en-US" dirty="0"/>
          </a:p>
          <a:p>
            <a:r>
              <a:rPr lang="en-US" dirty="0" smtClean="0"/>
              <a:t>Typical usage, questioning a user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StandardButton</a:t>
            </a:r>
            <a:r>
              <a:rPr lang="en-US" dirty="0">
                <a:latin typeface="Courier New"/>
                <a:cs typeface="Courier New"/>
              </a:rPr>
              <a:t> ret 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::question(parent, title, text);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(ret ==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::Ok)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/</a:t>
            </a:r>
            <a:r>
              <a:rPr lang="en-US" dirty="0">
                <a:latin typeface="Courier New"/>
                <a:cs typeface="Courier New"/>
              </a:rPr>
              <a:t>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Very flexible in appearance</a:t>
            </a:r>
            <a:endParaRPr lang="en-US" dirty="0"/>
          </a:p>
          <a:p>
            <a:r>
              <a:rPr lang="en-US" dirty="0" smtClean="0"/>
              <a:t>Other convenience methods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::information(...)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::warning(...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::critical(...)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::about(...) </a:t>
            </a:r>
          </a:p>
        </p:txBody>
      </p:sp>
    </p:spTree>
    <p:extLst>
      <p:ext uri="{BB962C8B-B14F-4D97-AF65-F5344CB8AC3E}">
        <p14:creationId xmlns:p14="http://schemas.microsoft.com/office/powerpoint/2010/main" val="22022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QSlider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::Horizontal,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QProgressBar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QProgressBar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// format: %v for value; %p for percentage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setFormat</a:t>
            </a:r>
            <a:r>
              <a:rPr lang="en-US" dirty="0">
                <a:latin typeface="Courier New"/>
                <a:cs typeface="Courier New"/>
              </a:rPr>
              <a:t>("%v (%p%)");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QSpinBox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setSuffix</a:t>
            </a:r>
            <a:r>
              <a:rPr lang="en-US" dirty="0">
                <a:latin typeface="Courier New"/>
                <a:cs typeface="Courier New"/>
              </a:rPr>
              <a:t>(" USD");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connect(spin,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7" name="Picture 6" descr="value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90" y="1185331"/>
            <a:ext cx="2732077" cy="33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on </a:t>
            </a:r>
            <a:r>
              <a:rPr lang="en-US" dirty="0" smtClean="0"/>
              <a:t>Progress </a:t>
            </a:r>
            <a:r>
              <a:rPr lang="en-US" dirty="0"/>
              <a:t>- </a:t>
            </a:r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Provides feedback on the progress of a slow operation </a:t>
            </a:r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Initialize with 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(0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Otherwise estimation of duration will not work </a:t>
            </a:r>
            <a:endParaRPr lang="en-US" dirty="0"/>
          </a:p>
          <a:p>
            <a:pPr fontAlgn="auto"/>
            <a:r>
              <a:rPr lang="en-US" dirty="0" smtClean="0"/>
              <a:t>When operation progresses, check for cancel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wasCanceled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Or connect to </a:t>
            </a:r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::canceled() </a:t>
            </a:r>
          </a:p>
          <a:p>
            <a:r>
              <a:rPr lang="en-US" dirty="0" smtClean="0"/>
              <a:t>To stay reactive call </a:t>
            </a:r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38267"/>
            <a:ext cx="8209301" cy="1495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QProgressDialog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"Copy"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"Abort"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setWindowModality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WindowModal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++)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dialog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wasCanceled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dialog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ensure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maximum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26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</a:t>
            </a:r>
            <a:r>
              <a:rPr lang="en-US" dirty="0" smtClean="0"/>
              <a:t>Error </a:t>
            </a:r>
            <a:r>
              <a:rPr lang="en-US" dirty="0"/>
              <a:t>M</a:t>
            </a:r>
            <a:r>
              <a:rPr lang="en-US" dirty="0" smtClean="0"/>
              <a:t>essages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QErrorMessage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 smtClean="0"/>
              <a:t> with checkbox</a:t>
            </a:r>
          </a:p>
          <a:p>
            <a:endParaRPr lang="en-US" dirty="0" smtClean="0"/>
          </a:p>
          <a:p>
            <a:r>
              <a:rPr lang="en-US" dirty="0" smtClean="0"/>
              <a:t>Asks if message shall be displayed again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(message, type); </a:t>
            </a:r>
          </a:p>
          <a:p>
            <a:endParaRPr lang="en-US" dirty="0" smtClean="0"/>
          </a:p>
          <a:p>
            <a:r>
              <a:rPr lang="en-US" dirty="0" smtClean="0"/>
              <a:t>Messages will be queued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qtHandler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Installs an error handler for debugging</a:t>
            </a:r>
            <a:endParaRPr lang="en-US" dirty="0"/>
          </a:p>
          <a:p>
            <a:pPr lvl="1"/>
            <a:r>
              <a:rPr lang="en-US" dirty="0" smtClean="0"/>
              <a:t>Shows </a:t>
            </a:r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qWarning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qFatal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messages in </a:t>
            </a:r>
            <a:r>
              <a:rPr lang="en-US" dirty="0" err="1" smtClean="0">
                <a:latin typeface="Courier New"/>
                <a:cs typeface="Courier New"/>
              </a:rPr>
              <a:t>QErrorMessage</a:t>
            </a:r>
            <a:r>
              <a:rPr lang="en-US" dirty="0" smtClean="0"/>
              <a:t> box </a:t>
            </a:r>
            <a:endParaRPr lang="en-US" dirty="0"/>
          </a:p>
        </p:txBody>
      </p:sp>
      <p:pic>
        <p:nvPicPr>
          <p:cNvPr id="4" name="Picture 3" descr="qerrormes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06" y="1370838"/>
            <a:ext cx="2826546" cy="16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2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Asking for Input – </a:t>
            </a:r>
            <a:r>
              <a:rPr lang="en-US" dirty="0" err="1" smtClean="0">
                <a:latin typeface="Courier New"/>
                <a:cs typeface="Courier New"/>
              </a:rPr>
              <a:t>QInputDialog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getText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getInt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getDouble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getItem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smtClean="0"/>
              <a:t>Selecting Color – </a:t>
            </a:r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smtClean="0"/>
              <a:t>Selecting Font – </a:t>
            </a:r>
            <a:r>
              <a:rPr lang="en-US" dirty="0" err="1" smtClean="0">
                <a:latin typeface="Courier New"/>
                <a:cs typeface="Courier New"/>
              </a:rPr>
              <a:t>QFontDialog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QFontDialog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getFont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11" name="Picture 10" descr="standarddialogs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29" y="1370838"/>
            <a:ext cx="3640666" cy="18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0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the </a:t>
            </a:r>
            <a:r>
              <a:rPr lang="en-US" dirty="0" smtClean="0"/>
              <a:t>User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QWizard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dialog</a:t>
            </a:r>
            <a:endParaRPr lang="en-US" dirty="0"/>
          </a:p>
          <a:p>
            <a:pPr lvl="1"/>
            <a:r>
              <a:rPr lang="en-US" dirty="0" smtClean="0"/>
              <a:t>Consisting of sequence of pages </a:t>
            </a:r>
            <a:endParaRPr lang="en-US" dirty="0"/>
          </a:p>
          <a:p>
            <a:r>
              <a:rPr lang="en-US" dirty="0" smtClean="0"/>
              <a:t>Purpose: Guide user through process </a:t>
            </a:r>
          </a:p>
          <a:p>
            <a:pPr lvl="1"/>
            <a:r>
              <a:rPr lang="en-US" dirty="0" smtClean="0"/>
              <a:t>Page by page </a:t>
            </a:r>
            <a:endParaRPr lang="en-US" dirty="0"/>
          </a:p>
          <a:p>
            <a:r>
              <a:rPr lang="en-US" dirty="0" smtClean="0"/>
              <a:t>Supports</a:t>
            </a:r>
            <a:endParaRPr lang="en-US" dirty="0"/>
          </a:p>
          <a:p>
            <a:pPr lvl="1"/>
            <a:r>
              <a:rPr lang="en-US" dirty="0" smtClean="0"/>
              <a:t>Linear and non</a:t>
            </a:r>
            <a:r>
              <a:rPr lang="en-US" dirty="0"/>
              <a:t>-</a:t>
            </a:r>
            <a:r>
              <a:rPr lang="en-US" dirty="0" smtClean="0"/>
              <a:t>linear wizards </a:t>
            </a:r>
          </a:p>
          <a:p>
            <a:pPr lvl="1"/>
            <a:r>
              <a:rPr lang="en-US" dirty="0" smtClean="0"/>
              <a:t>Registering and using fields</a:t>
            </a:r>
            <a:endParaRPr lang="en-US" dirty="0"/>
          </a:p>
          <a:p>
            <a:pPr lvl="1"/>
            <a:r>
              <a:rPr lang="en-US" dirty="0" smtClean="0"/>
              <a:t>Access to pages by ID</a:t>
            </a:r>
            <a:endParaRPr lang="en-US" dirty="0"/>
          </a:p>
          <a:p>
            <a:pPr lvl="1"/>
            <a:r>
              <a:rPr lang="en-US" dirty="0" smtClean="0"/>
              <a:t>Page initialization and cleanup</a:t>
            </a:r>
            <a:endParaRPr lang="en-US" dirty="0"/>
          </a:p>
          <a:p>
            <a:pPr lvl="1"/>
            <a:r>
              <a:rPr lang="en-US" dirty="0" smtClean="0"/>
              <a:t>Title, sub</a:t>
            </a:r>
            <a:r>
              <a:rPr lang="en-US" dirty="0"/>
              <a:t>-</a:t>
            </a:r>
            <a:r>
              <a:rPr lang="en-US" dirty="0" smtClean="0"/>
              <a:t>title</a:t>
            </a:r>
            <a:endParaRPr lang="en-US" dirty="0"/>
          </a:p>
          <a:p>
            <a:pPr lvl="1"/>
            <a:r>
              <a:rPr lang="en-US" dirty="0" smtClean="0"/>
              <a:t>Logo, banner, watermark, background </a:t>
            </a:r>
            <a:endParaRPr lang="en-US" dirty="0"/>
          </a:p>
          <a:p>
            <a:r>
              <a:rPr lang="en-US" dirty="0" smtClean="0"/>
              <a:t>Each page is a </a:t>
            </a:r>
            <a:r>
              <a:rPr lang="en-US" dirty="0" err="1" smtClean="0">
                <a:latin typeface="Courier New"/>
                <a:cs typeface="Courier New"/>
              </a:rPr>
              <a:t>QWizardPage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QWizard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addPage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 smtClean="0"/>
              <a:t>adds page to wizard </a:t>
            </a:r>
            <a:endParaRPr lang="en-US" dirty="0"/>
          </a:p>
        </p:txBody>
      </p:sp>
      <p:pic>
        <p:nvPicPr>
          <p:cNvPr id="4" name="Picture 3" descr="qwiz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94" y="1370838"/>
            <a:ext cx="2627071" cy="26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Wizard Example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411112"/>
            <a:ext cx="8209301" cy="3668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*page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setTitle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"Introduction"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create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page;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return page;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wizard;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setWindowTitle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"License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Wizard"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addPage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addPage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dirty="0" err="1" smtClean="0">
                <a:latin typeface="Courier New"/>
                <a:cs typeface="Courier New"/>
              </a:rPr>
              <a:t>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return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889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 And Answers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When would you use a modal dialog, and when would you use a </a:t>
            </a:r>
            <a:r>
              <a:rPr lang="en-US" dirty="0"/>
              <a:t>non-modal dialog? </a:t>
            </a:r>
          </a:p>
          <a:p>
            <a:r>
              <a:rPr lang="en-US" dirty="0" smtClean="0"/>
              <a:t>When should you call </a:t>
            </a:r>
            <a:r>
              <a:rPr lang="en-US" dirty="0" smtClean="0">
                <a:latin typeface="Courier New"/>
                <a:cs typeface="Courier New"/>
              </a:rPr>
              <a:t>exec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when should you call </a:t>
            </a:r>
            <a:r>
              <a:rPr lang="en-US" dirty="0" smtClean="0">
                <a:latin typeface="Courier New"/>
                <a:cs typeface="Courier New"/>
              </a:rPr>
              <a:t>show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Can you bring up a modal dialog, when a modal dialog is already active</a:t>
            </a:r>
            <a:r>
              <a:rPr lang="en-US" dirty="0"/>
              <a:t>? </a:t>
            </a:r>
          </a:p>
          <a:p>
            <a:r>
              <a:rPr lang="en-US" dirty="0" smtClean="0"/>
              <a:t>When do you need to keep widgets as instance variables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What is the problem with this code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QDialog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*dialog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QDialog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*box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(dialog);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Custom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create a simple value dialog </a:t>
            </a:r>
          </a:p>
          <a:p>
            <a:pPr lvl="1"/>
            <a:r>
              <a:rPr lang="en-US" dirty="0" smtClean="0"/>
              <a:t>Shows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value</a:t>
            </a:r>
            <a:endParaRPr lang="en-US" dirty="0"/>
          </a:p>
          <a:p>
            <a:pPr lvl="1"/>
            <a:r>
              <a:rPr lang="en-US" dirty="0" smtClean="0"/>
              <a:t>As slider</a:t>
            </a:r>
            <a:endParaRPr lang="en-US" dirty="0"/>
          </a:p>
          <a:p>
            <a:pPr lvl="1"/>
            <a:r>
              <a:rPr lang="en-US" dirty="0" smtClean="0"/>
              <a:t>As spin box</a:t>
            </a:r>
            <a:endParaRPr lang="en-US" dirty="0"/>
          </a:p>
          <a:p>
            <a:pPr lvl="1"/>
            <a:r>
              <a:rPr lang="en-US" dirty="0" smtClean="0"/>
              <a:t>Value must be &lt; 50 to be accepted </a:t>
            </a:r>
            <a:endParaRPr lang="en-US" dirty="0"/>
          </a:p>
          <a:p>
            <a:r>
              <a:rPr lang="en-US" dirty="0" smtClean="0"/>
              <a:t>A main window will show result</a:t>
            </a:r>
            <a:endParaRPr lang="en-US" dirty="0"/>
          </a:p>
          <a:p>
            <a:pPr lvl="1"/>
            <a:r>
              <a:rPr lang="en-US" dirty="0" smtClean="0"/>
              <a:t>Has a slider, connected to dialog</a:t>
            </a:r>
            <a:endParaRPr lang="en-US" dirty="0"/>
          </a:p>
          <a:p>
            <a:pPr lvl="1"/>
            <a:r>
              <a:rPr lang="en-US" dirty="0" smtClean="0"/>
              <a:t>Two buttons to launch dialog in modal and modeless mode </a:t>
            </a:r>
            <a:endParaRPr lang="en-US" dirty="0"/>
          </a:p>
        </p:txBody>
      </p:sp>
      <p:pic>
        <p:nvPicPr>
          <p:cNvPr id="9" name="Picture 8" descr="dialog-la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12" y="1370838"/>
            <a:ext cx="3568533" cy="2854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lab-dialog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298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Qt Designer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750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298670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Design UI forms visually </a:t>
            </a:r>
            <a:endParaRPr lang="en-US" dirty="0"/>
          </a:p>
          <a:p>
            <a:r>
              <a:rPr lang="en-US" dirty="0" smtClean="0"/>
              <a:t>Visual Editor for</a:t>
            </a:r>
            <a:endParaRPr lang="en-US" dirty="0"/>
          </a:p>
          <a:p>
            <a:pPr lvl="1"/>
            <a:r>
              <a:rPr lang="en-US" dirty="0" smtClean="0"/>
              <a:t>Signal</a:t>
            </a:r>
            <a:r>
              <a:rPr lang="en-US" dirty="0"/>
              <a:t>/</a:t>
            </a:r>
            <a:r>
              <a:rPr lang="en-US" dirty="0" smtClean="0"/>
              <a:t>slot connections </a:t>
            </a:r>
          </a:p>
          <a:p>
            <a:pPr lvl="1"/>
            <a:r>
              <a:rPr lang="en-US" dirty="0" smtClean="0"/>
              <a:t>Actions</a:t>
            </a:r>
            <a:endParaRPr lang="en-US" dirty="0"/>
          </a:p>
          <a:p>
            <a:pPr lvl="1"/>
            <a:r>
              <a:rPr lang="en-US" dirty="0" smtClean="0"/>
              <a:t>Tab handling</a:t>
            </a:r>
            <a:endParaRPr lang="en-US" dirty="0"/>
          </a:p>
          <a:p>
            <a:pPr lvl="1"/>
            <a:r>
              <a:rPr lang="en-US" dirty="0" smtClean="0"/>
              <a:t>Buddy widgets</a:t>
            </a:r>
            <a:endParaRPr lang="en-US" dirty="0"/>
          </a:p>
          <a:p>
            <a:pPr lvl="1"/>
            <a:r>
              <a:rPr lang="en-US" dirty="0" smtClean="0"/>
              <a:t>Widget properties</a:t>
            </a:r>
            <a:endParaRPr lang="en-US" dirty="0"/>
          </a:p>
          <a:p>
            <a:pPr lvl="1"/>
            <a:r>
              <a:rPr lang="en-US" dirty="0" smtClean="0"/>
              <a:t>Integration of custom widgets </a:t>
            </a:r>
          </a:p>
          <a:p>
            <a:pPr lvl="1"/>
            <a:r>
              <a:rPr lang="en-US" dirty="0" smtClean="0"/>
              <a:t>Resource files </a:t>
            </a:r>
            <a:endParaRPr lang="en-US" dirty="0"/>
          </a:p>
        </p:txBody>
      </p:sp>
      <p:pic>
        <p:nvPicPr>
          <p:cNvPr id="4" name="Picture 3" descr="desig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56" y="1192563"/>
            <a:ext cx="5623188" cy="345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er-vie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34" y="402378"/>
            <a:ext cx="6509723" cy="47947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Designer Views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869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QGroupBox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box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QGroupBox</a:t>
            </a:r>
            <a:r>
              <a:rPr lang="en-US" dirty="0">
                <a:latin typeface="Courier New"/>
                <a:cs typeface="Courier New"/>
              </a:rPr>
              <a:t>("Your Options", 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... set layout and add widgets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- checkbox in title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QTabWidget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tab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QTabWidget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tab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icon, "Tab 1");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(tab, SIGNAL(</a:t>
            </a:r>
            <a:r>
              <a:rPr lang="en-US" dirty="0" err="1">
                <a:latin typeface="Courier New"/>
                <a:cs typeface="Courier New"/>
              </a:rPr>
              <a:t>currentChanged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setCurrentWidget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2"/>
            <a:r>
              <a:rPr lang="en-US" dirty="0" smtClean="0"/>
              <a:t>Displays page associated by widget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setTabPosition</a:t>
            </a:r>
            <a:r>
              <a:rPr lang="en-US" dirty="0">
                <a:latin typeface="Courier New"/>
                <a:cs typeface="Courier New"/>
              </a:rPr>
              <a:t>( position )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2"/>
            <a:r>
              <a:rPr lang="en-US" dirty="0" smtClean="0"/>
              <a:t>Defines where tabs are drawn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setTabsClosable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</a:t>
            </a:r>
          </a:p>
          <a:p>
            <a:pPr lvl="2"/>
            <a:r>
              <a:rPr lang="en-US" dirty="0" smtClean="0"/>
              <a:t>Adds close buttons </a:t>
            </a:r>
            <a:endParaRPr lang="en-US" dirty="0"/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4" name="Picture 3" descr="organizer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71" y="1192563"/>
            <a:ext cx="2948096" cy="30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Designer's Editing Modes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Widget Editing</a:t>
            </a:r>
            <a:endParaRPr lang="en-US" dirty="0"/>
          </a:p>
          <a:p>
            <a:pPr lvl="1"/>
            <a:r>
              <a:rPr lang="en-US" dirty="0" smtClean="0"/>
              <a:t>Change appearance of form </a:t>
            </a:r>
          </a:p>
          <a:p>
            <a:pPr lvl="1"/>
            <a:r>
              <a:rPr lang="en-US" dirty="0" smtClean="0"/>
              <a:t>Add layouts</a:t>
            </a:r>
            <a:endParaRPr lang="en-US" dirty="0"/>
          </a:p>
          <a:p>
            <a:pPr lvl="1"/>
            <a:r>
              <a:rPr lang="en-US" dirty="0" smtClean="0"/>
              <a:t>Edit properties of widgets </a:t>
            </a:r>
            <a:endParaRPr lang="en-US" dirty="0"/>
          </a:p>
          <a:p>
            <a:r>
              <a:rPr lang="en-US" dirty="0" smtClean="0"/>
              <a:t>     Signal </a:t>
            </a:r>
            <a:r>
              <a:rPr lang="en-US" dirty="0"/>
              <a:t>and Slots </a:t>
            </a:r>
            <a:r>
              <a:rPr lang="en-US" dirty="0" smtClean="0"/>
              <a:t>Editing</a:t>
            </a:r>
            <a:endParaRPr lang="en-US" dirty="0"/>
          </a:p>
          <a:p>
            <a:pPr lvl="1"/>
            <a:r>
              <a:rPr lang="en-US" dirty="0" smtClean="0"/>
              <a:t>Connect widgets together with signals &amp; slots </a:t>
            </a:r>
            <a:endParaRPr lang="en-US" dirty="0"/>
          </a:p>
          <a:p>
            <a:r>
              <a:rPr lang="en-US" dirty="0" smtClean="0"/>
              <a:t>     Buddy Editing</a:t>
            </a:r>
            <a:endParaRPr lang="en-US" dirty="0"/>
          </a:p>
          <a:p>
            <a:pPr lvl="1"/>
            <a:r>
              <a:rPr lang="en-US" dirty="0" smtClean="0"/>
              <a:t>Assign buddy widgets to label</a:t>
            </a:r>
            <a:endParaRPr lang="en-US" dirty="0"/>
          </a:p>
          <a:p>
            <a:pPr lvl="1"/>
            <a:r>
              <a:rPr lang="en-US" i="1" dirty="0" smtClean="0"/>
              <a:t>Buddy widgets help keyboard focus handling correctly </a:t>
            </a:r>
            <a:endParaRPr lang="en-US" dirty="0"/>
          </a:p>
          <a:p>
            <a:r>
              <a:rPr lang="en-US" dirty="0" smtClean="0"/>
              <a:t>     Tab </a:t>
            </a:r>
            <a:r>
              <a:rPr lang="en-US" dirty="0"/>
              <a:t>Order </a:t>
            </a:r>
            <a:r>
              <a:rPr lang="en-US" dirty="0" smtClean="0"/>
              <a:t>Editing</a:t>
            </a:r>
            <a:endParaRPr lang="en-US" dirty="0"/>
          </a:p>
          <a:p>
            <a:pPr lvl="1"/>
            <a:r>
              <a:rPr lang="en-US" dirty="0" smtClean="0"/>
              <a:t>Set order for widgets to receive the keyboard focus </a:t>
            </a:r>
            <a:endParaRPr lang="en-US" dirty="0"/>
          </a:p>
        </p:txBody>
      </p:sp>
      <p:pic>
        <p:nvPicPr>
          <p:cNvPr id="11" name="Picture 10" descr="designer-widget-t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1242350"/>
            <a:ext cx="406400" cy="406400"/>
          </a:xfrm>
          <a:prstGeom prst="rect">
            <a:avLst/>
          </a:prstGeom>
        </p:spPr>
      </p:pic>
      <p:pic>
        <p:nvPicPr>
          <p:cNvPr id="12" name="Picture 11" descr="designer-buddy-to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956200"/>
            <a:ext cx="406400" cy="406400"/>
          </a:xfrm>
          <a:prstGeom prst="rect">
            <a:avLst/>
          </a:prstGeom>
        </p:spPr>
      </p:pic>
      <p:pic>
        <p:nvPicPr>
          <p:cNvPr id="13" name="Picture 12" descr="designer-connection-t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360712"/>
            <a:ext cx="406400" cy="406400"/>
          </a:xfrm>
          <a:prstGeom prst="rect">
            <a:avLst/>
          </a:prstGeom>
        </p:spPr>
      </p:pic>
      <p:pic>
        <p:nvPicPr>
          <p:cNvPr id="14" name="Picture 13" descr="designer-tab-order-to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376053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7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Designer UI Form Files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Form stored in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</a:p>
          <a:p>
            <a:pPr lvl="1"/>
            <a:r>
              <a:rPr lang="en-US" dirty="0" smtClean="0"/>
              <a:t>Format is XML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u</a:t>
            </a:r>
            <a:r>
              <a:rPr lang="en-US" dirty="0" err="1" smtClean="0">
                <a:latin typeface="Courier New"/>
                <a:cs typeface="Courier New"/>
              </a:rPr>
              <a:t>ic</a:t>
            </a:r>
            <a:r>
              <a:rPr lang="en-US" dirty="0" smtClean="0"/>
              <a:t> tool generates code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>
                <a:latin typeface="Courier New"/>
                <a:cs typeface="Courier New"/>
              </a:rPr>
              <a:t>myform.ui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/>
                <a:cs typeface="Courier New"/>
              </a:rPr>
              <a:t>ui_myform.h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Form </a:t>
            </a:r>
            <a:r>
              <a:rPr lang="en-US" dirty="0" err="1" smtClean="0"/>
              <a:t>ui</a:t>
            </a:r>
            <a:r>
              <a:rPr lang="en-US" dirty="0" smtClean="0"/>
              <a:t> file in project (</a:t>
            </a:r>
            <a:r>
              <a:rPr lang="en-US" dirty="0">
                <a:latin typeface="Courier New"/>
                <a:cs typeface="Courier New"/>
              </a:rPr>
              <a:t>.pro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FORMS </a:t>
            </a:r>
            <a:r>
              <a:rPr lang="en-US" dirty="0">
                <a:latin typeface="Courier New"/>
                <a:cs typeface="Courier New"/>
              </a:rPr>
              <a:t>+= </a:t>
            </a:r>
            <a:r>
              <a:rPr lang="en-US" dirty="0" err="1" smtClean="0">
                <a:latin typeface="Courier New"/>
                <a:cs typeface="Courier New"/>
              </a:rPr>
              <a:t>mainwindow.ui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558935"/>
            <a:ext cx="8209301" cy="1495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ui_mainwindow.h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Ui_MainWindow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fileName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simplified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code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setup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ui-x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91" y="774101"/>
            <a:ext cx="3624598" cy="16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0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.</a:t>
            </a:r>
            <a:r>
              <a:rPr lang="en-US" dirty="0" err="1"/>
              <a:t>ui</a:t>
            </a:r>
            <a:r>
              <a:rPr lang="en-US" dirty="0"/>
              <a:t> to C+ </a:t>
            </a:r>
          </a:p>
        </p:txBody>
      </p:sp>
      <p:pic>
        <p:nvPicPr>
          <p:cNvPr id="3" name="Picture 2" descr="designer-step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0" y="995006"/>
            <a:ext cx="6248399" cy="41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9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- Form Wizards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712979" cy="3784985"/>
          </a:xfrm>
        </p:spPr>
        <p:txBody>
          <a:bodyPr>
            <a:normAutofit/>
          </a:bodyPr>
          <a:lstStyle/>
          <a:p>
            <a:r>
              <a:rPr lang="en-US" b="1" dirty="0" smtClean="0"/>
              <a:t>Add New</a:t>
            </a:r>
            <a:r>
              <a:rPr lang="en-US" b="1" dirty="0"/>
              <a:t>...</a:t>
            </a:r>
            <a:r>
              <a:rPr lang="en-US" dirty="0"/>
              <a:t>"</a:t>
            </a:r>
            <a:r>
              <a:rPr lang="en-US" dirty="0" smtClean="0"/>
              <a:t>Designer Form”</a:t>
            </a:r>
            <a:endParaRPr lang="en-US" dirty="0"/>
          </a:p>
          <a:p>
            <a:pPr lvl="1"/>
            <a:r>
              <a:rPr lang="en-US" dirty="0" smtClean="0"/>
              <a:t>Or "Designer Form Class” (for C</a:t>
            </a:r>
            <a:r>
              <a:rPr lang="en-US" dirty="0"/>
              <a:t>+</a:t>
            </a:r>
            <a:r>
              <a:rPr lang="en-US" dirty="0" smtClean="0"/>
              <a:t>+ integration</a:t>
            </a:r>
            <a:r>
              <a:rPr lang="en-US" dirty="0"/>
              <a:t>) </a:t>
            </a:r>
          </a:p>
        </p:txBody>
      </p:sp>
      <p:pic>
        <p:nvPicPr>
          <p:cNvPr id="7" name="Picture 6" descr="designer-n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1370838"/>
            <a:ext cx="4684444" cy="37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widgets on form </a:t>
            </a:r>
          </a:p>
          <a:p>
            <a:r>
              <a:rPr lang="en-US" dirty="0" smtClean="0"/>
              <a:t>Edit </a:t>
            </a:r>
            <a:r>
              <a:rPr lang="en-US" dirty="0" err="1">
                <a:latin typeface="Courier New"/>
                <a:cs typeface="Courier New"/>
              </a:rPr>
              <a:t>objectName</a:t>
            </a:r>
            <a:r>
              <a:rPr lang="en-US" dirty="0"/>
              <a:t> property </a:t>
            </a:r>
          </a:p>
          <a:p>
            <a:pPr lvl="1"/>
            <a:r>
              <a:rPr lang="en-US" i="1" dirty="0" err="1" smtClean="0">
                <a:latin typeface="Courier New"/>
                <a:cs typeface="Courier New"/>
              </a:rPr>
              <a:t>objectName</a:t>
            </a:r>
            <a:r>
              <a:rPr lang="en-US" i="1" dirty="0" smtClean="0"/>
              <a:t> </a:t>
            </a:r>
            <a:r>
              <a:rPr lang="en-US" i="1" dirty="0"/>
              <a:t>defines member name in generated code </a:t>
            </a:r>
            <a:endParaRPr lang="en-US" dirty="0"/>
          </a:p>
        </p:txBody>
      </p:sp>
      <p:pic>
        <p:nvPicPr>
          <p:cNvPr id="4" name="Picture 3" descr="designer-object-insp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2348619"/>
            <a:ext cx="4718367" cy="28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</a:t>
            </a:r>
            <a:r>
              <a:rPr lang="en-US" dirty="0" smtClean="0"/>
              <a:t>Layout </a:t>
            </a:r>
            <a:r>
              <a:rPr lang="en-US" dirty="0"/>
              <a:t>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QFormLayout</a:t>
            </a:r>
            <a:r>
              <a:rPr lang="en-US" dirty="0"/>
              <a:t>: Suitable for most input forms </a:t>
            </a:r>
          </a:p>
        </p:txBody>
      </p:sp>
      <p:pic>
        <p:nvPicPr>
          <p:cNvPr id="7" name="Picture 6" descr="designer-form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55" y="1788026"/>
            <a:ext cx="4419423" cy="34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5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Layout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layout child widgets </a:t>
            </a:r>
          </a:p>
          <a:p>
            <a:r>
              <a:rPr lang="en-US" dirty="0" smtClean="0"/>
              <a:t>Finally </a:t>
            </a:r>
            <a:r>
              <a:rPr lang="en-US" dirty="0"/>
              <a:t>select empty space and set top-level layout </a:t>
            </a:r>
            <a:endParaRPr lang="en-US" dirty="0">
              <a:effectLst/>
            </a:endParaRPr>
          </a:p>
        </p:txBody>
      </p:sp>
      <p:pic>
        <p:nvPicPr>
          <p:cNvPr id="4" name="Picture 3" descr="designer-toplevel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78" y="1989833"/>
            <a:ext cx="5108222" cy="317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Widget in Preview Mode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that widget is nicely resizable </a:t>
            </a:r>
            <a:endParaRPr lang="en-US" dirty="0"/>
          </a:p>
        </p:txBody>
      </p:sp>
      <p:pic>
        <p:nvPicPr>
          <p:cNvPr id="7" name="Picture 6" descr="designer-previ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94" y="1857138"/>
            <a:ext cx="6483806" cy="32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Header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"</a:t>
            </a:r>
            <a:r>
              <a:rPr lang="en-US" dirty="0" smtClean="0"/>
              <a:t>Your Widget” derives from appropriate base class </a:t>
            </a:r>
          </a:p>
          <a:p>
            <a:r>
              <a:rPr lang="en-US" b="1" dirty="0" smtClean="0"/>
              <a:t>*</a:t>
            </a:r>
            <a:r>
              <a:rPr lang="en-US" b="1" dirty="0" err="1"/>
              <a:t>ui</a:t>
            </a:r>
            <a:r>
              <a:rPr lang="en-US" b="1" dirty="0"/>
              <a:t> </a:t>
            </a:r>
            <a:r>
              <a:rPr lang="en-US" dirty="0"/>
              <a:t>member encapsulate UI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Makes header independent of designer generated code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441223"/>
            <a:ext cx="8209301" cy="1070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orderform.h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00"/>
                </a:solidFill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pointer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934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Implementation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Default behavior in Qt Creator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38732"/>
            <a:ext cx="8209301" cy="2552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orderform.cpp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ui_orderform.h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Ui_OrderForm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setupUi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::~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786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combo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combo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("Option 1", data);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(combo, SIGNAL(activated(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QVariant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data = combo-&gt;</a:t>
            </a:r>
            <a:r>
              <a:rPr lang="en-US" dirty="0" err="1">
                <a:latin typeface="Courier New"/>
                <a:cs typeface="Courier New"/>
              </a:rPr>
              <a:t>itemData</a:t>
            </a:r>
            <a:r>
              <a:rPr lang="en-US" dirty="0">
                <a:latin typeface="Courier New"/>
                <a:cs typeface="Courier New"/>
              </a:rPr>
              <a:t>(index);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setCurrentIndex</a:t>
            </a:r>
            <a:r>
              <a:rPr lang="en-US" dirty="0">
                <a:latin typeface="Courier New"/>
                <a:cs typeface="Courier New"/>
              </a:rPr>
              <a:t>( index )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QListWidget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list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</a:t>
            </a:r>
            <a:r>
              <a:rPr lang="en-US" dirty="0">
                <a:latin typeface="Courier New"/>
                <a:cs typeface="Courier New"/>
              </a:rPr>
              <a:t>(parent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list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("Item 1")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ownership of items with </a:t>
            </a:r>
            <a:r>
              <a:rPr lang="en-US" dirty="0" smtClean="0">
                <a:latin typeface="Courier New"/>
                <a:cs typeface="Courier New"/>
              </a:rPr>
              <a:t>list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tem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("Item 2", list); item-&gt;</a:t>
            </a:r>
            <a:r>
              <a:rPr lang="en-US" dirty="0" err="1">
                <a:latin typeface="Courier New"/>
                <a:cs typeface="Courier New"/>
              </a:rPr>
              <a:t>setCheckState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::Checked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(list, SIGNAL(</a:t>
            </a:r>
            <a:r>
              <a:rPr lang="en-US" dirty="0" err="1">
                <a:latin typeface="Courier New"/>
                <a:cs typeface="Courier New"/>
              </a:rPr>
              <a:t>itemActivated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*))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UserRole</a:t>
            </a:r>
            <a:r>
              <a:rPr lang="en-US" dirty="0">
                <a:latin typeface="Courier New"/>
                <a:cs typeface="Courier New"/>
              </a:rPr>
              <a:t>, data) </a:t>
            </a:r>
          </a:p>
          <a:p>
            <a:r>
              <a:rPr lang="en-US" i="1" dirty="0" smtClean="0"/>
              <a:t>Other Item Widgets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/>
                <a:cs typeface="Courier New"/>
              </a:rPr>
              <a:t>QTableWidget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QTreeWidget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8" name="Picture 7" descr="item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10" y="595899"/>
            <a:ext cx="2733609" cy="34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and Slots 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Widgets are available as public members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image.png</a:t>
            </a:r>
            <a:r>
              <a:rPr lang="en-US" dirty="0">
                <a:latin typeface="Courier New"/>
                <a:cs typeface="Courier New"/>
              </a:rPr>
              <a:t>")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i="1" dirty="0" smtClean="0"/>
              <a:t>Name based on widgets object name</a:t>
            </a:r>
            <a:endParaRPr lang="en-US" i="1" dirty="0"/>
          </a:p>
          <a:p>
            <a:r>
              <a:rPr lang="en-US" dirty="0" smtClean="0"/>
              <a:t>You can set up signals &amp; slots traditionally</a:t>
            </a:r>
            <a:r>
              <a:rPr lang="en-US" dirty="0"/>
              <a:t>...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, SIGNAL(clicked()), ... </a:t>
            </a:r>
          </a:p>
          <a:p>
            <a:r>
              <a:rPr lang="en-US" dirty="0" smtClean="0"/>
              <a:t>Auto</a:t>
            </a:r>
            <a:r>
              <a:rPr lang="en-US" dirty="0"/>
              <a:t>-</a:t>
            </a:r>
            <a:r>
              <a:rPr lang="en-US" dirty="0" smtClean="0"/>
              <a:t>connection facility for custom slots</a:t>
            </a:r>
            <a:endParaRPr lang="en-US" dirty="0"/>
          </a:p>
          <a:p>
            <a:pPr lvl="1"/>
            <a:r>
              <a:rPr lang="en-US" dirty="0" smtClean="0"/>
              <a:t>Automatically connect signals to slots in your code </a:t>
            </a:r>
            <a:endParaRPr lang="en-US" dirty="0"/>
          </a:p>
          <a:p>
            <a:pPr lvl="2"/>
            <a:r>
              <a:rPr lang="en-US" dirty="0" smtClean="0"/>
              <a:t>Based on object name and signal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</a:t>
            </a:r>
            <a:r>
              <a:rPr lang="en-US" dirty="0" err="1">
                <a:latin typeface="Courier New"/>
                <a:cs typeface="Courier New"/>
              </a:rPr>
              <a:t>on_</a:t>
            </a:r>
            <a:r>
              <a:rPr lang="en-US" i="1" dirty="0" err="1">
                <a:latin typeface="Courier New"/>
                <a:cs typeface="Courier New"/>
              </a:rPr>
              <a:t>objectName</a:t>
            </a:r>
            <a:r>
              <a:rPr lang="en-US" dirty="0" err="1">
                <a:latin typeface="Courier New"/>
                <a:cs typeface="Courier New"/>
              </a:rPr>
              <a:t>_</a:t>
            </a:r>
            <a:r>
              <a:rPr lang="en-US" i="1" dirty="0" err="1">
                <a:latin typeface="Courier New"/>
                <a:cs typeface="Courier New"/>
              </a:rPr>
              <a:t>signal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latin typeface="Courier New"/>
                <a:cs typeface="Courier New"/>
              </a:rPr>
              <a:t>parameters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lvl="2"/>
            <a:r>
              <a:rPr lang="en-US" dirty="0" smtClean="0"/>
              <a:t>Example: </a:t>
            </a:r>
            <a:r>
              <a:rPr lang="en-US" i="1" dirty="0" err="1" smtClean="0">
                <a:latin typeface="Courier New"/>
                <a:cs typeface="Courier New"/>
              </a:rPr>
              <a:t>on_okButton_clicked</a:t>
            </a:r>
            <a:r>
              <a:rPr lang="en-US" i="1" dirty="0">
                <a:latin typeface="Courier New"/>
                <a:cs typeface="Courier New"/>
              </a:rPr>
              <a:t>(</a:t>
            </a:r>
            <a:r>
              <a:rPr lang="en-US" i="1" dirty="0" smtClean="0">
                <a:latin typeface="Courier New"/>
                <a:cs typeface="Courier New"/>
              </a:rPr>
              <a:t>)</a:t>
            </a:r>
            <a:r>
              <a:rPr lang="en-US" i="1" dirty="0" smtClean="0"/>
              <a:t> </a:t>
            </a:r>
            <a:r>
              <a:rPr lang="en-US" dirty="0" smtClean="0"/>
              <a:t>slot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Qt Creator: right</a:t>
            </a:r>
            <a:r>
              <a:rPr lang="en-US" dirty="0"/>
              <a:t>-</a:t>
            </a:r>
            <a:r>
              <a:rPr lang="en-US" dirty="0" smtClean="0"/>
              <a:t>click on widget and "Go To Slot” </a:t>
            </a:r>
          </a:p>
          <a:p>
            <a:pPr lvl="1"/>
            <a:r>
              <a:rPr lang="en-US" dirty="0" smtClean="0"/>
              <a:t>Generates a slot using auto</a:t>
            </a:r>
            <a:r>
              <a:rPr lang="en-US" dirty="0"/>
              <a:t>-</a:t>
            </a:r>
            <a:r>
              <a:rPr lang="en-US" dirty="0" smtClean="0"/>
              <a:t>connected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Custom Widgets in Designer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Forms can be processed at runtime </a:t>
            </a:r>
          </a:p>
          <a:p>
            <a:pPr lvl="1"/>
            <a:r>
              <a:rPr lang="en-US" dirty="0" smtClean="0"/>
              <a:t>Produces dynamically generated user interfaces </a:t>
            </a:r>
            <a:endParaRPr lang="en-US" dirty="0"/>
          </a:p>
          <a:p>
            <a:pPr fontAlgn="auto"/>
            <a:r>
              <a:rPr lang="en-US" dirty="0"/>
              <a:t>Disadvantages </a:t>
            </a:r>
            <a:endParaRPr lang="en-US" dirty="0" smtClean="0"/>
          </a:p>
          <a:p>
            <a:pPr lvl="1"/>
            <a:r>
              <a:rPr lang="en-US" dirty="0" smtClean="0"/>
              <a:t>Slower, harder to maintain</a:t>
            </a:r>
            <a:endParaRPr lang="en-US" dirty="0"/>
          </a:p>
          <a:p>
            <a:pPr lvl="1"/>
            <a:r>
              <a:rPr lang="en-US" dirty="0" smtClean="0"/>
              <a:t>Risk: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not available at runtime </a:t>
            </a:r>
            <a:endParaRPr lang="en-US" dirty="0"/>
          </a:p>
          <a:p>
            <a:pPr fontAlgn="auto"/>
            <a:r>
              <a:rPr lang="en-US" dirty="0" smtClean="0"/>
              <a:t>Loading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QUiLoader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QFile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file("forms/</a:t>
            </a:r>
            <a:r>
              <a:rPr lang="en-US" dirty="0" err="1">
                <a:latin typeface="Courier New"/>
                <a:cs typeface="Courier New"/>
              </a:rPr>
              <a:t>textfinder.ui</a:t>
            </a:r>
            <a:r>
              <a:rPr lang="en-US" dirty="0">
                <a:latin typeface="Courier New"/>
                <a:cs typeface="Courier New"/>
              </a:rPr>
              <a:t>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file.open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QFile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ReadOnly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formWidget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loader.load</a:t>
            </a:r>
            <a:r>
              <a:rPr lang="en-US" dirty="0">
                <a:latin typeface="Courier New"/>
                <a:cs typeface="Courier New"/>
              </a:rPr>
              <a:t>(&amp;file, 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 smtClean="0"/>
              <a:t>Locate objects in form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ui_okButton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qFindChild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*&gt;(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"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8090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Designer Order Form 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an order form dialog</a:t>
            </a:r>
            <a:endParaRPr lang="en-US" dirty="0"/>
          </a:p>
          <a:p>
            <a:pPr lvl="1"/>
            <a:r>
              <a:rPr lang="en-US" dirty="0" smtClean="0"/>
              <a:t>With fields for price, quantity and total.</a:t>
            </a:r>
            <a:endParaRPr lang="en-US" dirty="0"/>
          </a:p>
          <a:p>
            <a:pPr lvl="1"/>
            <a:r>
              <a:rPr lang="en-US" dirty="0" smtClean="0"/>
              <a:t>Total field updates itself to reflect quantity and price entered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44" y="1370838"/>
            <a:ext cx="3972040" cy="2947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lab-orderform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17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Model/View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372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Model/View Concept </a:t>
            </a:r>
            <a:endParaRPr lang="en-US" dirty="0" smtClean="0"/>
          </a:p>
          <a:p>
            <a:r>
              <a:rPr lang="en-US" dirty="0" smtClean="0"/>
              <a:t>Showing </a:t>
            </a:r>
            <a:r>
              <a:rPr lang="en-US" dirty="0"/>
              <a:t>Simple Data </a:t>
            </a:r>
            <a:endParaRPr lang="en-US" dirty="0" smtClean="0"/>
          </a:p>
          <a:p>
            <a:r>
              <a:rPr lang="en-US" dirty="0" smtClean="0"/>
              <a:t>Proxy </a:t>
            </a:r>
            <a:r>
              <a:rPr lang="en-US" dirty="0"/>
              <a:t>Models </a:t>
            </a:r>
            <a:endParaRPr lang="en-US" dirty="0" smtClean="0"/>
          </a:p>
          <a:p>
            <a:r>
              <a:rPr lang="en-US" dirty="0" smtClean="0"/>
              <a:t>Custom </a:t>
            </a:r>
            <a:r>
              <a:rPr lang="en-US" dirty="0"/>
              <a:t>Models </a:t>
            </a:r>
          </a:p>
        </p:txBody>
      </p:sp>
    </p:spTree>
    <p:extLst>
      <p:ext uri="{BB962C8B-B14F-4D97-AF65-F5344CB8AC3E}">
        <p14:creationId xmlns:p14="http://schemas.microsoft.com/office/powerpoint/2010/main" val="7987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Using Model/View </a:t>
            </a:r>
            <a:endParaRPr lang="en-US" dirty="0" smtClean="0"/>
          </a:p>
          <a:p>
            <a:r>
              <a:rPr lang="en-US" dirty="0" smtClean="0"/>
              <a:t>Introducing to the concepts of model</a:t>
            </a:r>
            <a:r>
              <a:rPr lang="en-US" dirty="0"/>
              <a:t>-</a:t>
            </a:r>
            <a:r>
              <a:rPr lang="en-US" dirty="0" smtClean="0"/>
              <a:t>view</a:t>
            </a:r>
            <a:endParaRPr lang="en-US" dirty="0"/>
          </a:p>
          <a:p>
            <a:r>
              <a:rPr lang="en-US" dirty="0" smtClean="0"/>
              <a:t>Showing Data using standard item models</a:t>
            </a:r>
            <a:endParaRPr lang="en-US" dirty="0"/>
          </a:p>
          <a:p>
            <a:r>
              <a:rPr lang="en-US" dirty="0" smtClean="0"/>
              <a:t>Understand the limitations of standard item models</a:t>
            </a:r>
            <a:endParaRPr lang="en-US" dirty="0"/>
          </a:p>
          <a:p>
            <a:r>
              <a:rPr lang="en-US" dirty="0" smtClean="0"/>
              <a:t>How to interface your model with a data backend</a:t>
            </a:r>
            <a:endParaRPr lang="en-US" dirty="0"/>
          </a:p>
          <a:p>
            <a:r>
              <a:rPr lang="en-US" dirty="0" smtClean="0"/>
              <a:t>Understand what are proxy models and how to use them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Custom Models</a:t>
            </a:r>
            <a:endParaRPr lang="en-US" b="1" dirty="0"/>
          </a:p>
          <a:p>
            <a:r>
              <a:rPr lang="en-US" dirty="0" smtClean="0"/>
              <a:t>Writing a simple read</a:t>
            </a:r>
            <a:r>
              <a:rPr lang="en-US" dirty="0"/>
              <a:t>-</a:t>
            </a:r>
            <a:r>
              <a:rPr lang="en-US" dirty="0" smtClean="0"/>
              <a:t>only custom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Model/View Concept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585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Model/View?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Isolated domain</a:t>
            </a:r>
            <a:r>
              <a:rPr lang="en-US" b="1" dirty="0"/>
              <a:t>-</a:t>
            </a:r>
            <a:r>
              <a:rPr lang="en-US" b="1" dirty="0" smtClean="0"/>
              <a:t>logic</a:t>
            </a:r>
            <a:endParaRPr lang="en-US" b="1" dirty="0"/>
          </a:p>
          <a:p>
            <a:pPr lvl="1"/>
            <a:r>
              <a:rPr lang="en-US" dirty="0" smtClean="0"/>
              <a:t>From input and presentation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Makes Components Independent </a:t>
            </a:r>
            <a:endParaRPr lang="en-US" dirty="0"/>
          </a:p>
          <a:p>
            <a:pPr lvl="1"/>
            <a:r>
              <a:rPr lang="en-US" dirty="0" smtClean="0"/>
              <a:t>For Development </a:t>
            </a:r>
            <a:endParaRPr lang="en-US" dirty="0"/>
          </a:p>
          <a:p>
            <a:pPr lvl="1"/>
            <a:r>
              <a:rPr lang="en-US" dirty="0" smtClean="0"/>
              <a:t>For Testing</a:t>
            </a:r>
            <a:endParaRPr lang="en-US" dirty="0"/>
          </a:p>
          <a:p>
            <a:pPr lvl="1"/>
            <a:r>
              <a:rPr lang="en-US" dirty="0" smtClean="0"/>
              <a:t>For Maintenance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Foster Component Reuse</a:t>
            </a:r>
            <a:endParaRPr lang="en-US" b="1" dirty="0"/>
          </a:p>
          <a:p>
            <a:pPr lvl="1"/>
            <a:r>
              <a:rPr lang="en-US" dirty="0" smtClean="0"/>
              <a:t>Reuse of Presentation Logic </a:t>
            </a:r>
            <a:endParaRPr lang="en-US" dirty="0"/>
          </a:p>
          <a:p>
            <a:pPr lvl="1"/>
            <a:r>
              <a:rPr lang="en-US" dirty="0" smtClean="0"/>
              <a:t>Reuse of Domain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Model/View Components</a:t>
            </a:r>
            <a:endParaRPr lang="en-US" noProof="0" dirty="0"/>
          </a:p>
        </p:txBody>
      </p:sp>
      <p:sp>
        <p:nvSpPr>
          <p:cNvPr id="15" name="TextBox 1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ex-simple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32303" y="2827867"/>
            <a:ext cx="1291124" cy="762000"/>
            <a:chOff x="5723467" y="4080933"/>
            <a:chExt cx="1642533" cy="76200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Model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32303" y="3851955"/>
            <a:ext cx="1291124" cy="762000"/>
            <a:chOff x="5723467" y="4080933"/>
            <a:chExt cx="1642533" cy="7620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Data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58263" y="1667282"/>
            <a:ext cx="1291124" cy="762000"/>
            <a:chOff x="5723467" y="4080933"/>
            <a:chExt cx="1642533" cy="762000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View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85941" y="1667282"/>
            <a:ext cx="1291124" cy="762000"/>
            <a:chOff x="5723467" y="4080933"/>
            <a:chExt cx="1642533" cy="762000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Delegate</a:t>
              </a:r>
            </a:p>
          </p:txBody>
        </p:sp>
      </p:grpSp>
      <p:cxnSp>
        <p:nvCxnSpPr>
          <p:cNvPr id="28" name="Straight Arrow Connector 27"/>
          <p:cNvCxnSpPr>
            <a:stCxn id="17" idx="2"/>
            <a:endCxn id="20" idx="0"/>
          </p:cNvCxnSpPr>
          <p:nvPr/>
        </p:nvCxnSpPr>
        <p:spPr>
          <a:xfrm>
            <a:off x="3277865" y="3589867"/>
            <a:ext cx="0" cy="262088"/>
          </a:xfrm>
          <a:prstGeom prst="straightConnector1">
            <a:avLst/>
          </a:prstGeom>
          <a:ln w="12700" cmpd="sng"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48530" y="2429282"/>
            <a:ext cx="0" cy="398585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487" y="2475575"/>
            <a:ext cx="7792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Fetches data items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689090" y="2429282"/>
            <a:ext cx="0" cy="400399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77012" y="2457198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Notifies about data changes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949387" y="1931054"/>
            <a:ext cx="736554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913660" y="3241296"/>
            <a:ext cx="1426021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72272" y="155038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Renders data items</a:t>
            </a:r>
          </a:p>
        </p:txBody>
      </p:sp>
      <p:cxnSp>
        <p:nvCxnSpPr>
          <p:cNvPr id="36" name="Straight Connector 35"/>
          <p:cNvCxnSpPr>
            <a:stCxn id="26" idx="2"/>
          </p:cNvCxnSpPr>
          <p:nvPr/>
        </p:nvCxnSpPr>
        <p:spPr>
          <a:xfrm>
            <a:off x="5331503" y="2429282"/>
            <a:ext cx="8178" cy="81201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34609" y="328209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Stores changed data items</a:t>
            </a:r>
          </a:p>
        </p:txBody>
      </p:sp>
    </p:spTree>
    <p:extLst>
      <p:ext uri="{BB962C8B-B14F-4D97-AF65-F5344CB8AC3E}">
        <p14:creationId xmlns:p14="http://schemas.microsoft.com/office/powerpoint/2010/main" val="5172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Structures </a:t>
            </a:r>
          </a:p>
        </p:txBody>
      </p:sp>
      <p:pic>
        <p:nvPicPr>
          <p:cNvPr id="16" name="Picture 15" descr="modelview-mod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11" y="1192563"/>
            <a:ext cx="6959600" cy="373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2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QToolBox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Column of tabbed widget items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QDateEdit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/>
                <a:cs typeface="Courier New"/>
              </a:rPr>
              <a:t>QTimeEdit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/>
                <a:cs typeface="Courier New"/>
              </a:rPr>
              <a:t>QDateTimeEdit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Widget for editing date and times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QCalendarWidget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Monthly calendar widget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QToolButton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Quick</a:t>
            </a:r>
            <a:r>
              <a:rPr lang="en-US" dirty="0"/>
              <a:t>-</a:t>
            </a:r>
            <a:r>
              <a:rPr lang="en-US" dirty="0" smtClean="0"/>
              <a:t>access button to commands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QSplitter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Implements a splitter widget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QStackedWidget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Stack of widgets</a:t>
            </a:r>
            <a:endParaRPr lang="en-US" dirty="0"/>
          </a:p>
          <a:p>
            <a:pPr lvl="1"/>
            <a:r>
              <a:rPr lang="en-US" dirty="0" smtClean="0"/>
              <a:t>Only one widget visible at a time </a:t>
            </a:r>
            <a:endParaRPr lang="en-US" dirty="0"/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3243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Structure - View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ItemView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base class for scrollable views </a:t>
            </a:r>
            <a:endParaRPr lang="en-US" dirty="0"/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ListView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in a list </a:t>
            </a:r>
            <a:endParaRPr lang="en-US" dirty="0"/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GridView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in a grid </a:t>
            </a:r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PathView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along a specified path </a:t>
            </a:r>
            <a:endParaRPr lang="en-US" dirty="0"/>
          </a:p>
        </p:txBody>
      </p:sp>
      <p:pic>
        <p:nvPicPr>
          <p:cNvPr id="8" name="Picture 7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07" y="3725896"/>
            <a:ext cx="1072445" cy="1429927"/>
          </a:xfrm>
          <a:prstGeom prst="rect">
            <a:avLst/>
          </a:prstGeom>
        </p:spPr>
      </p:pic>
      <p:pic>
        <p:nvPicPr>
          <p:cNvPr id="9" name="Picture 8" descr="list-model-path-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0" y="3725896"/>
            <a:ext cx="1429927" cy="1429927"/>
          </a:xfrm>
          <a:prstGeom prst="rect">
            <a:avLst/>
          </a:prstGeom>
        </p:spPr>
      </p:pic>
      <p:pic>
        <p:nvPicPr>
          <p:cNvPr id="10" name="Picture 9" descr="list-model-grid-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29" y="3725896"/>
            <a:ext cx="1429927" cy="14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4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Adapts the Data - Model </a:t>
            </a:r>
            <a:r>
              <a:rPr lang="en-US" dirty="0" smtClean="0"/>
              <a:t>Classes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QAbstractItemModel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interface of models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Abstract Item Models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Implement to use </a:t>
            </a:r>
          </a:p>
          <a:p>
            <a:endParaRPr lang="en-US" b="1" dirty="0" smtClean="0"/>
          </a:p>
          <a:p>
            <a:r>
              <a:rPr lang="en-US" b="1" dirty="0" smtClean="0"/>
              <a:t>Ready</a:t>
            </a:r>
            <a:r>
              <a:rPr lang="en-US" b="1" dirty="0"/>
              <a:t>-</a:t>
            </a:r>
            <a:r>
              <a:rPr lang="en-US" b="1" dirty="0" smtClean="0"/>
              <a:t>Made Models</a:t>
            </a:r>
          </a:p>
          <a:p>
            <a:pPr lvl="1"/>
            <a:r>
              <a:rPr lang="en-US" dirty="0" smtClean="0"/>
              <a:t>Convenient to use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Proxy Models</a:t>
            </a:r>
            <a:endParaRPr lang="en-US" b="1" dirty="0"/>
          </a:p>
          <a:p>
            <a:pPr lvl="1"/>
            <a:r>
              <a:rPr lang="en-US" dirty="0" smtClean="0"/>
              <a:t>Reorder</a:t>
            </a:r>
            <a:r>
              <a:rPr lang="en-US" dirty="0"/>
              <a:t>/filter/</a:t>
            </a:r>
            <a:r>
              <a:rPr lang="en-US" dirty="0" smtClean="0"/>
              <a:t>sort your items </a:t>
            </a:r>
            <a:endParaRPr lang="en-US" dirty="0"/>
          </a:p>
        </p:txBody>
      </p:sp>
      <p:pic>
        <p:nvPicPr>
          <p:cNvPr id="4" name="Picture 3" descr="modelclass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78" y="1192563"/>
            <a:ext cx="2450767" cy="41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Model - View Relationships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Standard Item Model</a:t>
            </a:r>
            <a:endParaRPr lang="en-US" b="1" dirty="0"/>
          </a:p>
          <a:p>
            <a:pPr lvl="1"/>
            <a:r>
              <a:rPr lang="en-US" dirty="0" err="1" smtClean="0"/>
              <a:t>Data</a:t>
            </a:r>
            <a:r>
              <a:rPr lang="en-US" dirty="0" err="1"/>
              <a:t>+</a:t>
            </a:r>
            <a:r>
              <a:rPr lang="en-US" dirty="0" err="1" smtClean="0"/>
              <a:t>Model</a:t>
            </a:r>
            <a:r>
              <a:rPr lang="en-US" dirty="0" smtClean="0"/>
              <a:t> combined </a:t>
            </a:r>
          </a:p>
          <a:p>
            <a:pPr lvl="1"/>
            <a:r>
              <a:rPr lang="en-US" dirty="0" smtClean="0"/>
              <a:t>View is separated</a:t>
            </a:r>
            <a:endParaRPr lang="en-US" dirty="0"/>
          </a:p>
          <a:p>
            <a:pPr lvl="1"/>
            <a:r>
              <a:rPr lang="en-US" dirty="0" smtClean="0"/>
              <a:t>Model is your data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Custom Item Models</a:t>
            </a:r>
            <a:endParaRPr lang="en-US" b="1" dirty="0"/>
          </a:p>
          <a:p>
            <a:pPr lvl="1"/>
            <a:r>
              <a:rPr lang="en-US" dirty="0" smtClean="0"/>
              <a:t>Model is adapter to data </a:t>
            </a:r>
          </a:p>
          <a:p>
            <a:pPr lvl="1"/>
            <a:r>
              <a:rPr lang="en-US" dirty="0" smtClean="0"/>
              <a:t>View is separated </a:t>
            </a:r>
            <a:endParaRPr lang="en-US" dirty="0"/>
          </a:p>
        </p:txBody>
      </p:sp>
      <p:pic>
        <p:nvPicPr>
          <p:cNvPr id="8" name="Picture 7" descr="datamodelvi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42" y="1370838"/>
            <a:ext cx="4346762" cy="1237240"/>
          </a:xfrm>
          <a:prstGeom prst="rect">
            <a:avLst/>
          </a:prstGeom>
        </p:spPr>
      </p:pic>
      <p:pic>
        <p:nvPicPr>
          <p:cNvPr id="9" name="Picture 8" descr="datamodelvi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88" y="2608078"/>
            <a:ext cx="4374444" cy="12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Data -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Refers to item in model</a:t>
            </a:r>
          </a:p>
          <a:p>
            <a:r>
              <a:rPr lang="en-US" dirty="0" smtClean="0"/>
              <a:t>Contains all information to specify location</a:t>
            </a:r>
          </a:p>
          <a:p>
            <a:r>
              <a:rPr lang="en-US" dirty="0" smtClean="0"/>
              <a:t>Located in given row and column </a:t>
            </a:r>
          </a:p>
          <a:p>
            <a:pPr lvl="1"/>
            <a:r>
              <a:rPr lang="en-US" dirty="0" smtClean="0"/>
              <a:t>May have a parent index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b="1" dirty="0" smtClean="0"/>
              <a:t> API</a:t>
            </a:r>
            <a:endParaRPr lang="en-US" b="1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- row index refers to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column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column index refers to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parent of index </a:t>
            </a:r>
          </a:p>
          <a:p>
            <a:pPr lvl="2"/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if no parent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isValid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smtClean="0"/>
              <a:t>Valid index belongs to a model</a:t>
            </a:r>
            <a:endParaRPr lang="en-US" dirty="0"/>
          </a:p>
          <a:p>
            <a:pPr lvl="2"/>
            <a:r>
              <a:rPr lang="en-US" dirty="0" smtClean="0"/>
              <a:t>Valid index has non</a:t>
            </a:r>
            <a:r>
              <a:rPr lang="en-US" dirty="0"/>
              <a:t>-</a:t>
            </a:r>
            <a:r>
              <a:rPr lang="en-US" dirty="0" smtClean="0"/>
              <a:t>negative row and column numbers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the model index refers to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data</a:t>
            </a:r>
            <a:r>
              <a:rPr lang="en-US" dirty="0">
                <a:latin typeface="Courier New"/>
                <a:cs typeface="Courier New"/>
              </a:rPr>
              <a:t>( role ) </a:t>
            </a:r>
            <a:r>
              <a:rPr lang="en-US" dirty="0"/>
              <a:t>- data for given role </a:t>
            </a:r>
          </a:p>
        </p:txBody>
      </p:sp>
    </p:spTree>
    <p:extLst>
      <p:ext uri="{BB962C8B-B14F-4D97-AF65-F5344CB8AC3E}">
        <p14:creationId xmlns:p14="http://schemas.microsoft.com/office/powerpoint/2010/main" val="1202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/>
              <a:t> in Table/Tree </a:t>
            </a:r>
            <a:r>
              <a:rPr lang="en-US" dirty="0" smtClean="0"/>
              <a:t>Structures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Rows and columns</a:t>
            </a:r>
          </a:p>
          <a:p>
            <a:pPr lvl="1"/>
            <a:r>
              <a:rPr lang="en-US" b="1" dirty="0" smtClean="0"/>
              <a:t>Item location in table model</a:t>
            </a:r>
          </a:p>
          <a:p>
            <a:pPr lvl="1"/>
            <a:r>
              <a:rPr lang="en-US" dirty="0" smtClean="0"/>
              <a:t>Item has no parent (</a:t>
            </a:r>
            <a:r>
              <a:rPr lang="en-US" dirty="0" err="1">
                <a:latin typeface="Courier New"/>
                <a:cs typeface="Courier New"/>
              </a:rPr>
              <a:t>parent.isValid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== false</a:t>
            </a:r>
            <a:r>
              <a:rPr lang="en-US" dirty="0"/>
              <a:t>)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indexA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model-&gt;index(0, 0,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indexB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model-&gt;index(1,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model-&gt;index(2,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r>
              <a:rPr lang="en-US" b="1" dirty="0" smtClean="0"/>
              <a:t>Parents, rows, and columns </a:t>
            </a:r>
            <a:endParaRPr lang="en-US" dirty="0" smtClean="0"/>
          </a:p>
          <a:p>
            <a:pPr lvl="1"/>
            <a:r>
              <a:rPr lang="en-US" dirty="0" smtClean="0"/>
              <a:t>Item location in tree model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indexA</a:t>
            </a:r>
            <a:r>
              <a:rPr lang="en-US" dirty="0">
                <a:latin typeface="Courier New"/>
                <a:cs typeface="Courier New"/>
              </a:rPr>
              <a:t> = model-&gt;index(0, 0,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model-&gt;index(2, 1, </a:t>
            </a:r>
            <a:r>
              <a:rPr lang="en-US" b="1" dirty="0" err="1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())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asking for index with given row, column and parent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indexB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model-&gt;index(1, 0, </a:t>
            </a:r>
            <a:r>
              <a:rPr lang="en-US" dirty="0" err="1">
                <a:latin typeface="Courier New"/>
                <a:cs typeface="Courier New"/>
              </a:rPr>
              <a:t>indexA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  <p:pic>
        <p:nvPicPr>
          <p:cNvPr id="4" name="Picture 3" descr="modelview-table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192563"/>
            <a:ext cx="1483297" cy="1834445"/>
          </a:xfrm>
          <a:prstGeom prst="rect">
            <a:avLst/>
          </a:prstGeom>
        </p:spPr>
      </p:pic>
      <p:pic>
        <p:nvPicPr>
          <p:cNvPr id="7" name="Picture 6" descr="modelview-tree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15" y="3258053"/>
            <a:ext cx="1483297" cy="19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and Item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b="1" dirty="0" smtClean="0"/>
              <a:t>Item performs various roles</a:t>
            </a:r>
            <a:endParaRPr lang="en-US" b="1" dirty="0"/>
          </a:p>
          <a:p>
            <a:pPr lvl="1"/>
            <a:r>
              <a:rPr lang="en-US" dirty="0" smtClean="0"/>
              <a:t>For other components (</a:t>
            </a:r>
            <a:r>
              <a:rPr lang="en-US" dirty="0"/>
              <a:t>delegate</a:t>
            </a:r>
            <a:r>
              <a:rPr lang="en-US" dirty="0" smtClean="0"/>
              <a:t>, view</a:t>
            </a:r>
            <a:r>
              <a:rPr lang="en-US" dirty="0"/>
              <a:t>,...) </a:t>
            </a:r>
          </a:p>
          <a:p>
            <a:r>
              <a:rPr lang="en-US" b="1" dirty="0" smtClean="0"/>
              <a:t>Supplies different data </a:t>
            </a:r>
            <a:endParaRPr lang="en-US" dirty="0"/>
          </a:p>
          <a:p>
            <a:pPr lvl="1"/>
            <a:r>
              <a:rPr lang="en-US" dirty="0" smtClean="0"/>
              <a:t>For different situations </a:t>
            </a:r>
            <a:endParaRPr lang="en-US" dirty="0"/>
          </a:p>
          <a:p>
            <a:pPr fontAlgn="auto"/>
            <a:r>
              <a:rPr lang="en-US" b="1" dirty="0" smtClean="0"/>
              <a:t>Example:</a:t>
            </a:r>
            <a:endParaRPr lang="en-US" b="1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DisplayRole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used display string in view </a:t>
            </a:r>
            <a:endParaRPr lang="en-US" dirty="0"/>
          </a:p>
          <a:p>
            <a:pPr fontAlgn="auto"/>
            <a:r>
              <a:rPr lang="en-US" b="1" dirty="0" smtClean="0"/>
              <a:t>Asking for data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QVariant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model-&gt;data(index, role)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Asking for display </a:t>
            </a:r>
            <a:r>
              <a:rPr lang="en-US" dirty="0" smtClean="0">
                <a:latin typeface="Courier New"/>
                <a:cs typeface="Courier New"/>
              </a:rPr>
              <a:t>text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r>
              <a:rPr lang="en-US" b="1" dirty="0" smtClean="0"/>
              <a:t>Standard roles</a:t>
            </a:r>
            <a:endParaRPr lang="en-US" b="1" dirty="0"/>
          </a:p>
          <a:p>
            <a:pPr lvl="1"/>
            <a:r>
              <a:rPr lang="en-US" dirty="0" smtClean="0"/>
              <a:t>Defined by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ItemDataRole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8" name="Picture 7" descr="modelview-ro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63" y="1370838"/>
            <a:ext cx="3294638" cy="23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9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Item Roles from/to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Roles in C++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Asking for display text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Item properties in QML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onCurrentIndexChanged</a:t>
            </a:r>
            <a:r>
              <a:rPr lang="en-US" dirty="0">
                <a:latin typeface="Courier New"/>
                <a:cs typeface="Courier New"/>
              </a:rPr>
              <a:t>: {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var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</a:t>
            </a:r>
            <a:r>
              <a:rPr lang="en-US" dirty="0" err="1">
                <a:latin typeface="Courier New"/>
                <a:cs typeface="Courier New"/>
              </a:rPr>
              <a:t>model.get</a:t>
            </a:r>
            <a:r>
              <a:rPr lang="en-US" dirty="0">
                <a:latin typeface="Courier New"/>
                <a:cs typeface="Courier New"/>
              </a:rPr>
              <a:t>(index).display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Default mappings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DisplayRole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in C</a:t>
            </a:r>
            <a:r>
              <a:rPr lang="en-US" dirty="0"/>
              <a:t>+</a:t>
            </a:r>
            <a:r>
              <a:rPr lang="en-US" dirty="0" smtClean="0"/>
              <a:t>+ is display in QML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DecorationRole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in C</a:t>
            </a:r>
            <a:r>
              <a:rPr lang="en-US" dirty="0"/>
              <a:t>+</a:t>
            </a:r>
            <a:r>
              <a:rPr lang="en-US" dirty="0" smtClean="0"/>
              <a:t>+ is decoration in QML </a:t>
            </a:r>
            <a:endParaRPr lang="en-US" dirty="0"/>
          </a:p>
          <a:p>
            <a:r>
              <a:rPr lang="en-US" dirty="0" smtClean="0"/>
              <a:t>Add additional mappings by re-implementing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roleNames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6747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</a:t>
            </a:r>
            <a:r>
              <a:rPr lang="en-US" dirty="0" smtClean="0"/>
              <a:t>Models </a:t>
            </a:r>
            <a:r>
              <a:rPr lang="en-US" dirty="0"/>
              <a:t>to QML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Export model instance </a:t>
            </a:r>
          </a:p>
          <a:p>
            <a:pPr lvl="1"/>
            <a:r>
              <a:rPr lang="en-US" dirty="0" smtClean="0"/>
              <a:t>Create model instance in C</a:t>
            </a:r>
            <a:r>
              <a:rPr lang="en-US" dirty="0"/>
              <a:t>++ </a:t>
            </a:r>
          </a:p>
          <a:p>
            <a:pPr lvl="1"/>
            <a:r>
              <a:rPr lang="en-US" dirty="0" smtClean="0"/>
              <a:t>Set as a context property on the view's engine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*model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QQuickView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view;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view.engine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("_model", model); </a:t>
            </a:r>
          </a:p>
          <a:p>
            <a:pPr lvl="1"/>
            <a:r>
              <a:rPr lang="en-US" dirty="0" smtClean="0"/>
              <a:t>Use in QML by id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ListView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model: _model } </a:t>
            </a:r>
          </a:p>
          <a:p>
            <a:pPr fontAlgn="auto"/>
            <a:r>
              <a:rPr lang="en-US" dirty="0" smtClean="0"/>
              <a:t>Export model type </a:t>
            </a:r>
            <a:endParaRPr lang="en-US" dirty="0"/>
          </a:p>
          <a:p>
            <a:pPr lvl="1"/>
            <a:r>
              <a:rPr lang="en-US" dirty="0" smtClean="0"/>
              <a:t>Register custom model class with QML type system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qmlRegisterType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&gt;("Models", 1, 0, "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  <a:p>
            <a:pPr lvl="1"/>
            <a:r>
              <a:rPr lang="en-US" dirty="0" smtClean="0"/>
              <a:t>Use in QML like any other QML element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import </a:t>
            </a:r>
            <a:r>
              <a:rPr lang="en-US" dirty="0">
                <a:latin typeface="Courier New"/>
                <a:cs typeface="Courier New"/>
              </a:rPr>
              <a:t>Models </a:t>
            </a:r>
            <a:r>
              <a:rPr lang="en-US" dirty="0" smtClean="0">
                <a:latin typeface="Courier New"/>
                <a:cs typeface="Courier New"/>
              </a:rPr>
              <a:t>1.0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ListView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model</a:t>
            </a:r>
            <a:r>
              <a:rPr lang="en-US" dirty="0">
                <a:latin typeface="Courier New"/>
                <a:cs typeface="Courier New"/>
              </a:rPr>
              <a:t>: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{}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168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Model/View Concept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Model Structures</a:t>
            </a:r>
            <a:endParaRPr lang="en-US" b="1" dirty="0"/>
          </a:p>
          <a:p>
            <a:pPr lvl="1"/>
            <a:r>
              <a:rPr lang="en-US" dirty="0" smtClean="0"/>
              <a:t>List, Table and Tree </a:t>
            </a:r>
            <a:endParaRPr lang="en-US" dirty="0"/>
          </a:p>
          <a:p>
            <a:r>
              <a:rPr lang="en-US" b="1" dirty="0" smtClean="0"/>
              <a:t>Components</a:t>
            </a:r>
            <a:endParaRPr lang="en-US" b="1" dirty="0"/>
          </a:p>
          <a:p>
            <a:pPr lvl="1"/>
            <a:r>
              <a:rPr lang="en-US" dirty="0" smtClean="0"/>
              <a:t>Model - Adapter to Data </a:t>
            </a:r>
          </a:p>
          <a:p>
            <a:pPr lvl="1"/>
            <a:r>
              <a:rPr lang="en-US" dirty="0" smtClean="0"/>
              <a:t>View - Displays Structure </a:t>
            </a:r>
          </a:p>
          <a:p>
            <a:pPr lvl="1"/>
            <a:r>
              <a:rPr lang="en-US" dirty="0" smtClean="0"/>
              <a:t>Delegate – Paints Item</a:t>
            </a:r>
            <a:endParaRPr lang="en-US" dirty="0"/>
          </a:p>
          <a:p>
            <a:pPr lvl="1"/>
            <a:r>
              <a:rPr lang="en-US" dirty="0" smtClean="0"/>
              <a:t>Index – Location in Model </a:t>
            </a:r>
            <a:endParaRPr lang="en-US" dirty="0"/>
          </a:p>
          <a:p>
            <a:r>
              <a:rPr lang="en-US" b="1" dirty="0" smtClean="0"/>
              <a:t>Views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ListView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GridView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PathView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>
            <a:normAutofit/>
          </a:bodyPr>
          <a:lstStyle/>
          <a:p>
            <a:r>
              <a:rPr lang="en-US" b="1" dirty="0" smtClean="0"/>
              <a:t>Models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Other Abstract Models </a:t>
            </a:r>
          </a:p>
          <a:p>
            <a:pPr lvl="1"/>
            <a:r>
              <a:rPr lang="en-US" dirty="0" smtClean="0"/>
              <a:t>Ready</a:t>
            </a:r>
            <a:r>
              <a:rPr lang="en-US" dirty="0"/>
              <a:t>-</a:t>
            </a:r>
            <a:r>
              <a:rPr lang="en-US" dirty="0" smtClean="0"/>
              <a:t>Made Models</a:t>
            </a:r>
            <a:endParaRPr lang="en-US" dirty="0"/>
          </a:p>
          <a:p>
            <a:pPr lvl="1"/>
            <a:r>
              <a:rPr lang="en-US" dirty="0" smtClean="0"/>
              <a:t>Proxy Models </a:t>
            </a:r>
            <a:endParaRPr lang="en-US" dirty="0"/>
          </a:p>
          <a:p>
            <a:r>
              <a:rPr lang="en-US" b="1" dirty="0" smtClean="0"/>
              <a:t>Index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column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data</a:t>
            </a:r>
            <a:r>
              <a:rPr lang="en-US" dirty="0">
                <a:latin typeface="Courier New"/>
                <a:cs typeface="Courier New"/>
              </a:rPr>
              <a:t>( role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b="1" dirty="0" smtClean="0"/>
              <a:t>Item Role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Standard Roles in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ItemDataRoles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Showing Simple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18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Layout Management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035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QStandardItemModel</a:t>
            </a:r>
            <a:r>
              <a:rPr lang="en-US" dirty="0"/>
              <a:t> - Convenient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QStandardItemModel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Classic item-based approach</a:t>
            </a:r>
            <a:endParaRPr lang="en-US" dirty="0"/>
          </a:p>
          <a:p>
            <a:pPr lvl="1"/>
            <a:r>
              <a:rPr lang="en-US" dirty="0" smtClean="0"/>
              <a:t>Only practical for small sets of data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QStandardItemModel</a:t>
            </a:r>
            <a:r>
              <a:rPr lang="en-US" dirty="0">
                <a:latin typeface="Courier New"/>
                <a:cs typeface="Courier New"/>
              </a:rPr>
              <a:t>(parent)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("A (0,0)");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(item)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</a:t>
            </a:r>
            <a:r>
              <a:rPr lang="en-US" dirty="0">
                <a:latin typeface="Courier New"/>
                <a:cs typeface="Courier New"/>
              </a:rPr>
              <a:t>(0, 1,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("B (0,1)"));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("C (0,0)")); </a:t>
            </a:r>
          </a:p>
          <a:p>
            <a:endParaRPr lang="en-US" dirty="0"/>
          </a:p>
          <a:p>
            <a:r>
              <a:rPr lang="en-US" i="1" dirty="0" smtClean="0"/>
              <a:t>"</a:t>
            </a:r>
            <a:r>
              <a:rPr lang="en-US" i="1" dirty="0"/>
              <a:t>B(0,1</a:t>
            </a:r>
            <a:r>
              <a:rPr lang="en-US" i="1" dirty="0" smtClean="0"/>
              <a:t>)” and "</a:t>
            </a:r>
            <a:r>
              <a:rPr lang="en-US" i="1" dirty="0"/>
              <a:t>C(0,0</a:t>
            </a:r>
            <a:r>
              <a:rPr lang="en-US" i="1" dirty="0" smtClean="0"/>
              <a:t>)” – Not visible. (list view is only 1</a:t>
            </a:r>
            <a:r>
              <a:rPr lang="en-US" i="1" dirty="0"/>
              <a:t>-dimensional)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ex-QStandardItemModel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4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City Engine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Demo Model</a:t>
            </a:r>
            <a:endParaRPr lang="en-US" dirty="0"/>
          </a:p>
          <a:p>
            <a:pPr lvl="1"/>
            <a:r>
              <a:rPr lang="en-US" dirty="0" smtClean="0"/>
              <a:t>62 most populous cities of the world </a:t>
            </a:r>
          </a:p>
          <a:p>
            <a:pPr lvl="1"/>
            <a:r>
              <a:rPr lang="en-US" dirty="0" smtClean="0"/>
              <a:t>Data in CSV file </a:t>
            </a:r>
            <a:endParaRPr lang="en-US" dirty="0"/>
          </a:p>
          <a:p>
            <a:r>
              <a:rPr lang="en-US" dirty="0" smtClean="0"/>
              <a:t>Data Columns</a:t>
            </a:r>
            <a:endParaRPr lang="en-US" dirty="0"/>
          </a:p>
          <a:p>
            <a:pPr lvl="1"/>
            <a:r>
              <a:rPr lang="en-US" i="1" dirty="0" smtClean="0"/>
              <a:t>City | Country | Population | Area | Flag </a:t>
            </a:r>
            <a:endParaRPr lang="en-US" dirty="0"/>
          </a:p>
          <a:p>
            <a:r>
              <a:rPr lang="en-US" dirty="0" smtClean="0"/>
              <a:t>Implemented as data backend</a:t>
            </a:r>
            <a:endParaRPr lang="en-US" dirty="0"/>
          </a:p>
          <a:p>
            <a:pPr lvl="1"/>
            <a:r>
              <a:rPr lang="en-US" dirty="0" smtClean="0"/>
              <a:t>Internal implementation is hidden </a:t>
            </a:r>
          </a:p>
          <a:p>
            <a:pPr lvl="1"/>
            <a:r>
              <a:rPr lang="en-US" dirty="0" smtClean="0"/>
              <a:t>Code in </a:t>
            </a:r>
            <a:r>
              <a:rPr lang="en-US" dirty="0" err="1" smtClean="0">
                <a:latin typeface="Courier New"/>
                <a:cs typeface="Courier New"/>
              </a:rPr>
              <a:t>CityEngine</a:t>
            </a:r>
            <a:r>
              <a:rPr lang="en-US" dirty="0" smtClean="0"/>
              <a:t> class </a:t>
            </a:r>
            <a:endParaRPr lang="en-US" dirty="0"/>
          </a:p>
        </p:txBody>
      </p:sp>
      <p:pic>
        <p:nvPicPr>
          <p:cNvPr id="10" name="Picture 9" descr="citymodelcs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22" y="1192562"/>
            <a:ext cx="2366413" cy="293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Backend </a:t>
            </a:r>
            <a:r>
              <a:rPr lang="en-US" dirty="0" err="1"/>
              <a:t>CityEngine</a:t>
            </a:r>
            <a:r>
              <a:rPr lang="en-US" dirty="0"/>
              <a:t> </a:t>
            </a:r>
            <a:r>
              <a:rPr lang="en-US" dirty="0" smtClean="0"/>
              <a:t>API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3680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CityEngine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cities()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country(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latin typeface="Courier New"/>
                <a:cs typeface="Courier New"/>
              </a:rPr>
              <a:t>cityName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population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population(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latin typeface="Courier New"/>
                <a:cs typeface="Courier New"/>
              </a:rPr>
              <a:t>cityName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area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area(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latin typeface="Courier New"/>
                <a:cs typeface="Courier New"/>
              </a:rPr>
              <a:t>cityName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QIcon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flag(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&amp;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countryName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countries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countries()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filtered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citiesByCountry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countryName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45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Standard Item Model for </a:t>
            </a:r>
            <a:r>
              <a:rPr lang="en-US" i="1" dirty="0" err="1"/>
              <a:t>CityEngine</a:t>
            </a:r>
            <a:r>
              <a:rPr lang="en-US" i="1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</a:t>
            </a:r>
            <a:r>
              <a:rPr lang="en-US" dirty="0" err="1" smtClean="0">
                <a:latin typeface="Courier New"/>
                <a:cs typeface="Courier New"/>
              </a:rPr>
              <a:t>setupModel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in </a:t>
            </a:r>
            <a:r>
              <a:rPr lang="en-US" dirty="0" err="1" smtClean="0">
                <a:latin typeface="Courier New"/>
                <a:cs typeface="Courier New"/>
              </a:rPr>
              <a:t>citymodel.cpp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Display cities grouped by countries </a:t>
            </a:r>
            <a:endParaRPr lang="en-US" dirty="0"/>
          </a:p>
        </p:txBody>
      </p:sp>
      <p:pic>
        <p:nvPicPr>
          <p:cNvPr id="7" name="Picture 6" descr="sol-cities-standardi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05" y="1370838"/>
            <a:ext cx="3065473" cy="32591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37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Proxy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1983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Proxy Model - </a:t>
            </a:r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Transforms structure of source model </a:t>
            </a:r>
          </a:p>
          <a:p>
            <a:pPr lvl="1"/>
            <a:r>
              <a:rPr lang="en-US" dirty="0" smtClean="0"/>
              <a:t>Maps indexes to new indexes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view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QQuickView</a:t>
            </a:r>
            <a:r>
              <a:rPr lang="en-US" dirty="0">
                <a:latin typeface="Courier New"/>
                <a:cs typeface="Courier New"/>
              </a:rPr>
              <a:t>(parent)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insert proxy model between model and </a:t>
            </a:r>
            <a:r>
              <a:rPr lang="en-US" dirty="0" smtClean="0">
                <a:latin typeface="Courier New"/>
                <a:cs typeface="Courier New"/>
              </a:rPr>
              <a:t>view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setSourceModel</a:t>
            </a:r>
            <a:r>
              <a:rPr lang="en-US" dirty="0">
                <a:latin typeface="Courier New"/>
                <a:cs typeface="Courier New"/>
              </a:rPr>
              <a:t>(model);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-&gt;engine()-&gt;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setContextProperty</a:t>
            </a:r>
            <a:r>
              <a:rPr lang="en-US" dirty="0">
                <a:latin typeface="Courier New"/>
                <a:cs typeface="Courier New"/>
              </a:rPr>
              <a:t>("_proxy", proxy); </a:t>
            </a:r>
          </a:p>
          <a:p>
            <a:endParaRPr lang="en-US" i="1" dirty="0" smtClean="0"/>
          </a:p>
          <a:p>
            <a:r>
              <a:rPr lang="en-US" i="1" dirty="0" smtClean="0"/>
              <a:t>Note</a:t>
            </a:r>
            <a:r>
              <a:rPr lang="en-US" i="1" dirty="0"/>
              <a:t>: </a:t>
            </a:r>
            <a:r>
              <a:rPr lang="en-US" dirty="0"/>
              <a:t>Need to load all data to sort or filter </a:t>
            </a:r>
          </a:p>
        </p:txBody>
      </p:sp>
    </p:spTree>
    <p:extLst>
      <p:ext uri="{BB962C8B-B14F-4D97-AF65-F5344CB8AC3E}">
        <p14:creationId xmlns:p14="http://schemas.microsoft.com/office/powerpoint/2010/main" val="199691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Sorting/Filtering </a:t>
            </a:r>
            <a:r>
              <a:rPr lang="en-US" dirty="0" smtClean="0"/>
              <a:t> - </a:t>
            </a:r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Filter with Proxy Model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filter column 1 by "India"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setFilterWildcard</a:t>
            </a:r>
            <a:r>
              <a:rPr lang="en-US" dirty="0">
                <a:latin typeface="Courier New"/>
                <a:cs typeface="Courier New"/>
              </a:rPr>
              <a:t>("India");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setFilterKeyColumn</a:t>
            </a:r>
            <a:r>
              <a:rPr lang="en-US" dirty="0">
                <a:latin typeface="Courier New"/>
                <a:cs typeface="Courier New"/>
              </a:rPr>
              <a:t>(1); </a:t>
            </a:r>
          </a:p>
          <a:p>
            <a:r>
              <a:rPr lang="en-US" b="1" dirty="0" smtClean="0"/>
              <a:t>Sorting with Proxy Model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sort column 0 ascending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proxy-&gt;sort(0,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AscendingOrder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b="1" dirty="0" smtClean="0"/>
              <a:t>Filter via </a:t>
            </a:r>
            <a:r>
              <a:rPr lang="en-US" b="1" dirty="0" err="1" smtClean="0">
                <a:latin typeface="Courier New"/>
                <a:cs typeface="Courier New"/>
              </a:rPr>
              <a:t>TextInput</a:t>
            </a:r>
            <a:r>
              <a:rPr lang="en-US" b="1" dirty="0" err="1" smtClean="0"/>
              <a:t>’s</a:t>
            </a:r>
            <a:r>
              <a:rPr lang="en-US" b="1" dirty="0" smtClean="0"/>
              <a:t> signal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onTextChanged</a:t>
            </a:r>
            <a:r>
              <a:rPr lang="en-US" dirty="0">
                <a:latin typeface="Courier New"/>
                <a:cs typeface="Courier New"/>
              </a:rPr>
              <a:t>: _</a:t>
            </a:r>
            <a:r>
              <a:rPr lang="en-US" dirty="0" err="1">
                <a:latin typeface="Courier New"/>
                <a:cs typeface="Courier New"/>
              </a:rPr>
              <a:t>proxy.setFilterWildcard</a:t>
            </a:r>
            <a:r>
              <a:rPr lang="en-US" dirty="0">
                <a:latin typeface="Courier New"/>
                <a:cs typeface="Courier New"/>
              </a:rPr>
              <a:t>(text)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ex-sortfiltertableview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367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Custom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081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Implementing a Model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Variety of classes to choose from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QAbstractListModel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One dimensional list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QAbstractTableModel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Two</a:t>
            </a:r>
            <a:r>
              <a:rPr lang="en-US" dirty="0"/>
              <a:t>-</a:t>
            </a:r>
            <a:r>
              <a:rPr lang="en-US" dirty="0" smtClean="0"/>
              <a:t>dimensional tables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QAbstractItemModel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Generic model class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QStringListModel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One</a:t>
            </a:r>
            <a:r>
              <a:rPr lang="en-US" dirty="0"/>
              <a:t>-</a:t>
            </a:r>
            <a:r>
              <a:rPr lang="en-US" dirty="0" smtClean="0"/>
              <a:t>dimensional model </a:t>
            </a:r>
          </a:p>
          <a:p>
            <a:pPr lvl="1"/>
            <a:r>
              <a:rPr lang="en-US" dirty="0" smtClean="0"/>
              <a:t>Works on string list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QStandardItemModel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Model that stores the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7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Read Only List Model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029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QAbstractListModel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rowCount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current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requested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ex-stringlistmodel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178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Doing it Yourself </a:t>
            </a:r>
            <a:endParaRPr lang="en-US" b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Place and resize widgets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setGeometry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37144" y="3051529"/>
            <a:ext cx="7884745" cy="1446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(...);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resize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967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 err="1"/>
              <a:t>Suppling</a:t>
            </a:r>
            <a:r>
              <a:rPr lang="en-US" dirty="0"/>
              <a:t> Header Information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1409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headerData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Orientation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orientation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header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orientation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ex-stringlistmodel-2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30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Enabling Editing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721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should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contain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dirty="0" err="1" smtClean="0">
                <a:solidFill>
                  <a:srgbClr val="008000"/>
                </a:solidFill>
                <a:latin typeface="Courier New"/>
                <a:cs typeface="Courier New"/>
              </a:rPr>
              <a:t>ItemIsEditable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::flags(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&amp;index)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QAbstractListModel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flags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ItemIsEditable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index,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value,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value;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dataChanged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bottomRight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successful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ex-stringlistmodel-3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37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Row Manipulation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82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before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beginInsertRows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endInsertRows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removes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starting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beginRemoveRows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remove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endRemoveRows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ex-stringlistmodel-4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259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City List Model </a:t>
            </a:r>
            <a:br>
              <a:rPr lang="en-US" i="1" dirty="0"/>
            </a:b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implement a City List Model </a:t>
            </a:r>
          </a:p>
          <a:p>
            <a:r>
              <a:rPr lang="en-US" dirty="0" smtClean="0"/>
              <a:t>Given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Start with solution of </a:t>
            </a:r>
            <a:r>
              <a:rPr lang="en-US" dirty="0" err="1" smtClean="0"/>
              <a:t>modelview</a:t>
            </a:r>
            <a:r>
              <a:rPr lang="en-US" dirty="0"/>
              <a:t>/lab-cities-</a:t>
            </a:r>
            <a:r>
              <a:rPr lang="en-US" dirty="0" err="1"/>
              <a:t>standarditem</a:t>
            </a:r>
            <a:r>
              <a:rPr lang="en-US" dirty="0"/>
              <a:t> </a:t>
            </a:r>
          </a:p>
          <a:p>
            <a:r>
              <a:rPr lang="en-US" dirty="0" smtClean="0"/>
              <a:t>Your Task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Rebase </a:t>
            </a:r>
            <a:r>
              <a:rPr lang="en-US" dirty="0" err="1" smtClean="0">
                <a:latin typeface="Courier New"/>
                <a:cs typeface="Courier New"/>
              </a:rPr>
              <a:t>CityModel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/>
                <a:cs typeface="Courier New"/>
              </a:rPr>
              <a:t>QAbstractListModel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 smtClean="0"/>
              <a:t>Optional</a:t>
            </a:r>
            <a:endParaRPr lang="en-US" b="1" dirty="0"/>
          </a:p>
          <a:p>
            <a:pPr lvl="1"/>
            <a:r>
              <a:rPr lang="en-US" dirty="0" smtClean="0"/>
              <a:t>Make the model editable</a:t>
            </a:r>
            <a:endParaRPr lang="en-US" dirty="0"/>
          </a:p>
          <a:p>
            <a:pPr lvl="1"/>
            <a:r>
              <a:rPr lang="en-US" dirty="0" smtClean="0"/>
              <a:t>Enable adding / removing cities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sol-cities-standarditem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94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Delegates and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371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Delegates</a:t>
            </a:r>
          </a:p>
          <a:p>
            <a:r>
              <a:rPr lang="en-US" dirty="0" smtClean="0"/>
              <a:t>Editing </a:t>
            </a:r>
            <a:r>
              <a:rPr lang="en-US" dirty="0"/>
              <a:t>item data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Widget Mapper </a:t>
            </a:r>
            <a:endParaRPr lang="en-US" dirty="0" smtClean="0"/>
          </a:p>
          <a:p>
            <a:r>
              <a:rPr lang="en-US" dirty="0" smtClean="0"/>
              <a:t>Drag </a:t>
            </a:r>
            <a:r>
              <a:rPr lang="en-US" dirty="0"/>
              <a:t>and Drop </a:t>
            </a:r>
            <a:endParaRPr lang="en-US" dirty="0" smtClean="0"/>
          </a:p>
          <a:p>
            <a:r>
              <a:rPr lang="en-US" dirty="0" smtClean="0"/>
              <a:t>Custom </a:t>
            </a:r>
            <a:r>
              <a:rPr lang="en-US" dirty="0"/>
              <a:t>Tree Model </a:t>
            </a:r>
          </a:p>
        </p:txBody>
      </p:sp>
    </p:spTree>
    <p:extLst>
      <p:ext uri="{BB962C8B-B14F-4D97-AF65-F5344CB8AC3E}">
        <p14:creationId xmlns:p14="http://schemas.microsoft.com/office/powerpoint/2010/main" val="14912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Custom Model/View </a:t>
            </a:r>
            <a:endParaRPr lang="en-US" dirty="0"/>
          </a:p>
          <a:p>
            <a:r>
              <a:rPr lang="en-US" dirty="0" smtClean="0"/>
              <a:t>Editable Models</a:t>
            </a:r>
            <a:endParaRPr lang="en-US" dirty="0"/>
          </a:p>
          <a:p>
            <a:r>
              <a:rPr lang="en-US" dirty="0" smtClean="0"/>
              <a:t>Custom Delegates</a:t>
            </a:r>
            <a:endParaRPr lang="en-US" dirty="0"/>
          </a:p>
          <a:p>
            <a:r>
              <a:rPr lang="en-US" dirty="0" smtClean="0"/>
              <a:t>Using Data Widget Mapper </a:t>
            </a:r>
          </a:p>
          <a:p>
            <a:r>
              <a:rPr lang="en-US" dirty="0" smtClean="0"/>
              <a:t>Custom Proxy Models</a:t>
            </a:r>
            <a:endParaRPr lang="en-US" dirty="0"/>
          </a:p>
          <a:p>
            <a:r>
              <a:rPr lang="en-US" dirty="0" smtClean="0"/>
              <a:t>Drag and Drop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5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Delegates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924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QAbstractItemDelegate</a:t>
            </a:r>
            <a:r>
              <a:rPr lang="en-US" dirty="0" smtClean="0"/>
              <a:t> subclasses </a:t>
            </a:r>
          </a:p>
          <a:p>
            <a:pPr lvl="1"/>
            <a:r>
              <a:rPr lang="en-US" dirty="0" smtClean="0"/>
              <a:t>Control appearance of items in views </a:t>
            </a:r>
          </a:p>
          <a:p>
            <a:pPr lvl="1"/>
            <a:r>
              <a:rPr lang="en-US" dirty="0" smtClean="0"/>
              <a:t>Provide edit and display mechanisms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QItemDelegate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QStyledItemDelegate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Default delegates </a:t>
            </a:r>
          </a:p>
          <a:p>
            <a:pPr lvl="1"/>
            <a:r>
              <a:rPr lang="en-US" dirty="0" smtClean="0"/>
              <a:t>Suitable in most cases</a:t>
            </a:r>
            <a:endParaRPr lang="en-US" dirty="0"/>
          </a:p>
          <a:p>
            <a:pPr lvl="1"/>
            <a:r>
              <a:rPr lang="en-US" dirty="0" err="1" smtClean="0"/>
              <a:t>Modelneedstoprovideappropriatedata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to go for Custom Delegates?</a:t>
            </a:r>
            <a:endParaRPr lang="en-US" dirty="0"/>
          </a:p>
          <a:p>
            <a:pPr lvl="1"/>
            <a:r>
              <a:rPr lang="en-US" dirty="0" smtClean="0"/>
              <a:t>More control over appearance of items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Appearance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955827" cy="3784985"/>
          </a:xfrm>
        </p:spPr>
        <p:txBody>
          <a:bodyPr>
            <a:normAutofit/>
          </a:bodyPr>
          <a:lstStyle/>
          <a:p>
            <a:r>
              <a:rPr lang="en-US" i="1" dirty="0"/>
              <a:t>Data </a:t>
            </a:r>
            <a:r>
              <a:rPr lang="en-US" i="1" dirty="0" smtClean="0"/>
              <a:t>table shown </a:t>
            </a:r>
            <a:r>
              <a:rPr lang="en-US" i="1" dirty="0"/>
              <a:t>has no custom delegate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No need for custom delegate!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ItemRole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to customize appearance 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itemappear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68" y="1567880"/>
            <a:ext cx="4840111" cy="35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Qt </a:t>
            </a:r>
            <a:r>
              <a:rPr lang="en-US" dirty="0" smtClean="0"/>
              <a:t>Do </a:t>
            </a:r>
            <a:r>
              <a:rPr lang="en-US" dirty="0"/>
              <a:t>the Work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Definition</a:t>
            </a:r>
          </a:p>
          <a:p>
            <a:r>
              <a:rPr lang="en-US" dirty="0"/>
              <a:t>Layout: </a:t>
            </a:r>
            <a:r>
              <a:rPr lang="en-US" dirty="0" smtClean="0"/>
              <a:t>Specifying the relations of elements to each other instead of the </a:t>
            </a:r>
            <a:r>
              <a:rPr lang="en-US" dirty="0"/>
              <a:t>absolute positions and sizes. </a:t>
            </a:r>
            <a:endParaRPr lang="en-US" dirty="0" smtClean="0"/>
          </a:p>
          <a:p>
            <a:r>
              <a:rPr lang="en-US" dirty="0" smtClean="0"/>
              <a:t>Advantages:</a:t>
            </a:r>
            <a:endParaRPr lang="en-US" dirty="0"/>
          </a:p>
          <a:p>
            <a:pPr lvl="1"/>
            <a:r>
              <a:rPr lang="en-US" dirty="0" smtClean="0"/>
              <a:t>Works with different languages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Works with different dialog sizes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Works with different font sizes.</a:t>
            </a:r>
            <a:endParaRPr lang="en-US" dirty="0"/>
          </a:p>
          <a:p>
            <a:pPr lvl="1"/>
            <a:r>
              <a:rPr lang="en-US" dirty="0" smtClean="0"/>
              <a:t>Better to maintain</a:t>
            </a:r>
            <a:r>
              <a:rPr lang="en-US" dirty="0"/>
              <a:t>. </a:t>
            </a:r>
          </a:p>
          <a:p>
            <a:r>
              <a:rPr lang="en-US" dirty="0" smtClean="0"/>
              <a:t>Disadvantage</a:t>
            </a:r>
            <a:endParaRPr lang="en-US" dirty="0"/>
          </a:p>
          <a:p>
            <a:pPr lvl="1"/>
            <a:r>
              <a:rPr lang="en-US" dirty="0" smtClean="0"/>
              <a:t>Need to think about your layout first.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i="1" dirty="0"/>
              <a:t>Thinking about layout is not really a disadvantage!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55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from </a:t>
            </a:r>
            <a:r>
              <a:rPr lang="en-US" dirty="0" err="1">
                <a:latin typeface="Courier New"/>
                <a:cs typeface="Courier New"/>
              </a:rPr>
              <a:t>QAbstractItemDelegate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1634067"/>
            <a:ext cx="8141567" cy="156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paint(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12" name="Picture 11" descr="bargraph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78" y="3144212"/>
            <a:ext cx="2243667" cy="235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Value - Bar Graph Delegate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524000"/>
            <a:ext cx="7817012" cy="317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dirty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userType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prepare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proportional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adjusted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rect.setWidth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rect.width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()*value/</a:t>
            </a:r>
            <a:r>
              <a:rPr lang="en-US" dirty="0">
                <a:latin typeface="Courier New"/>
                <a:cs typeface="Courier New"/>
              </a:rPr>
              <a:t>MAX_VALUE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fillRect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steelblue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).lighter(value));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Q_UNUSED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MIN_BAR_WIDTH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fontMetrics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ex-bargraphdelegate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92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Editing Item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932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Editor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Provides </a:t>
            </a:r>
            <a:r>
              <a:rPr lang="en-US" dirty="0" err="1" smtClean="0">
                <a:latin typeface="Courier New"/>
                <a:cs typeface="Courier New"/>
              </a:rPr>
              <a:t>QComboBox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For editing a series of values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060222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QItemDelegate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updates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geometry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ditor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11" y="1034549"/>
            <a:ext cx="2203313" cy="21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an </a:t>
            </a:r>
            <a:r>
              <a:rPr lang="en-US" dirty="0" smtClean="0"/>
              <a:t>Editor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Create editor by index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Set data to editor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63891"/>
            <a:ext cx="7817012" cy="973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m_countries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editor;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42245" y="3440292"/>
            <a:ext cx="7817012" cy="1230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index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m_countries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indexOf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setCurrentIndex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8744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</a:t>
            </a:r>
            <a:r>
              <a:rPr lang="en-US" dirty="0" smtClean="0"/>
              <a:t>Data </a:t>
            </a:r>
            <a:r>
              <a:rPr lang="en-US" dirty="0"/>
              <a:t>to the </a:t>
            </a:r>
            <a:r>
              <a:rPr lang="en-US" dirty="0" smtClean="0"/>
              <a:t>Model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When user finished editing </a:t>
            </a:r>
          </a:p>
          <a:p>
            <a:pPr lvl="1"/>
            <a:r>
              <a:rPr lang="en-US" dirty="0" smtClean="0"/>
              <a:t>View asks delegate to store data into model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If editor has finished editing 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060222"/>
            <a:ext cx="7817012" cy="86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combo-&gt;</a:t>
            </a:r>
            <a:r>
              <a:rPr lang="en-US" dirty="0" err="1">
                <a:latin typeface="Courier New"/>
                <a:cs typeface="Courier New"/>
              </a:rPr>
              <a:t>currentText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3443110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edtitors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commitData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close/destroy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closeEditor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hint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hint: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indicates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performed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29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</a:t>
            </a:r>
            <a:r>
              <a:rPr lang="en-US" dirty="0" smtClean="0"/>
              <a:t>Editor's </a:t>
            </a:r>
            <a:r>
              <a:rPr lang="en-US" dirty="0"/>
              <a:t>G</a:t>
            </a:r>
            <a:r>
              <a:rPr lang="en-US" dirty="0" smtClean="0"/>
              <a:t>eometry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Delegate manages editor's geometry </a:t>
            </a:r>
          </a:p>
          <a:p>
            <a:r>
              <a:rPr lang="en-US" dirty="0" smtClean="0"/>
              <a:t>View provides geometry information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QStyleOptionViewItem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Case of multi</a:t>
            </a:r>
            <a:r>
              <a:rPr lang="en-US" dirty="0"/>
              <a:t>-</a:t>
            </a:r>
            <a:r>
              <a:rPr lang="en-US" dirty="0" smtClean="0"/>
              <a:t>index editor</a:t>
            </a:r>
            <a:endParaRPr lang="en-US" dirty="0"/>
          </a:p>
          <a:p>
            <a:pPr lvl="1"/>
            <a:r>
              <a:rPr lang="en-US" dirty="0" smtClean="0"/>
              <a:t>Position editor in relation to indexes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431688"/>
            <a:ext cx="7817012" cy="137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don't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smaller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expandedTo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size);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rect.moveCenter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option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center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setGeometry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ex-editordelegate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293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Delegates on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view-&gt;</a:t>
            </a:r>
            <a:r>
              <a:rPr lang="en-US" dirty="0" err="1">
                <a:latin typeface="Courier New"/>
                <a:cs typeface="Courier New"/>
              </a:rPr>
              <a:t>setItemDelegate</a:t>
            </a:r>
            <a:r>
              <a:rPr lang="en-US" dirty="0">
                <a:latin typeface="Courier New"/>
                <a:cs typeface="Courier New"/>
              </a:rPr>
              <a:t>( ...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setItemDelegateForColumn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setItemDelegateForRow</a:t>
            </a:r>
            <a:r>
              <a:rPr lang="en-US" dirty="0">
                <a:latin typeface="Courier New"/>
                <a:cs typeface="Courier New"/>
              </a:rPr>
              <a:t>(...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Type-Based </a:t>
            </a:r>
            <a:r>
              <a:rPr lang="en-US" dirty="0"/>
              <a:t>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color editor widget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Registering editor for type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::Color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849967"/>
            <a:ext cx="7817012" cy="633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ColorListEditor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coloredi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56" y="406289"/>
            <a:ext cx="2314222" cy="1208160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525477" y="3019778"/>
            <a:ext cx="7817012" cy="1453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factory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QItemEditorCreatorBase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creator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QStandardItemEditorCreator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ColorListEditor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registers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creator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type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registerEditor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creator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existing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delegates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factory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setDefaultFactory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factory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826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Data Widget Mapper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32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Widgets and Sizes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managed widgets never call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setGeometry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or 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Preferred </a:t>
            </a:r>
          </a:p>
          <a:p>
            <a:pPr lvl="1"/>
            <a:r>
              <a:rPr lang="en-US" dirty="0" smtClean="0"/>
              <a:t>Override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minimumSizeHint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Or call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3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Widget Mapper- </a:t>
            </a:r>
            <a:r>
              <a:rPr lang="en-US" dirty="0" err="1" smtClean="0">
                <a:latin typeface="Courier New"/>
                <a:cs typeface="Courier New"/>
              </a:rPr>
              <a:t>QDataWidgetMapper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Maps model sections to widgets </a:t>
            </a:r>
            <a:endParaRPr lang="en-US" dirty="0"/>
          </a:p>
          <a:p>
            <a:r>
              <a:rPr lang="en-US" dirty="0" smtClean="0"/>
              <a:t>Widgets updated, when current </a:t>
            </a:r>
            <a:r>
              <a:rPr lang="en-US" dirty="0"/>
              <a:t>index changes </a:t>
            </a:r>
          </a:p>
          <a:p>
            <a:r>
              <a:rPr lang="en-US" dirty="0" smtClean="0"/>
              <a:t>Orientation</a:t>
            </a:r>
            <a:endParaRPr lang="en-US" dirty="0"/>
          </a:p>
          <a:p>
            <a:pPr lvl="1"/>
            <a:r>
              <a:rPr lang="en-US" dirty="0" smtClean="0"/>
              <a:t>Horizontal =&gt; Data Columns </a:t>
            </a:r>
          </a:p>
          <a:p>
            <a:pPr lvl="1"/>
            <a:r>
              <a:rPr lang="en-US" dirty="0" smtClean="0"/>
              <a:t>Vertical =&gt; Data Rows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datawidgetmapp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11" y="955009"/>
            <a:ext cx="3148758" cy="420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QDataWidgetMapper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Mapping Setup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Track Navigation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709143"/>
            <a:ext cx="7817012" cy="1733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QDataWidgetMapper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setOrientation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Horizontal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mapper-&gt;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model-section)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nameEdit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addressEdit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ageSpinBox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populate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toFirst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25477" y="4029126"/>
            <a:ext cx="7817012" cy="486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nextButton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clicked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latin typeface="Courier New"/>
                <a:cs typeface="Courier New"/>
              </a:rPr>
              <a:t> 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toNext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previousButton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clicked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latin typeface="Courier New"/>
                <a:cs typeface="Courier New"/>
              </a:rPr>
              <a:t> mapper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toPrevious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6394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Mapped Property - The </a:t>
            </a:r>
            <a:r>
              <a:rPr lang="en-US" dirty="0">
                <a:latin typeface="Courier New"/>
                <a:cs typeface="Courier New"/>
              </a:rPr>
              <a:t>USER</a:t>
            </a:r>
            <a:r>
              <a:rPr lang="en-US" dirty="0"/>
              <a:t>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indicates property is user-editable </a:t>
            </a:r>
            <a:r>
              <a:rPr lang="en-US" dirty="0" smtClean="0"/>
              <a:t>property</a:t>
            </a:r>
            <a:endParaRPr lang="en-US" dirty="0"/>
          </a:p>
          <a:p>
            <a:r>
              <a:rPr lang="en-US" dirty="0" smtClean="0"/>
              <a:t>Only one </a:t>
            </a:r>
            <a:r>
              <a:rPr lang="en-US" dirty="0" smtClean="0">
                <a:latin typeface="Courier New"/>
                <a:cs typeface="Courier New"/>
              </a:rPr>
              <a:t>USER</a:t>
            </a:r>
            <a:r>
              <a:rPr lang="en-US" dirty="0" smtClean="0"/>
              <a:t> property per class</a:t>
            </a:r>
            <a:endParaRPr lang="en-US" dirty="0"/>
          </a:p>
          <a:p>
            <a:r>
              <a:rPr lang="en-US" dirty="0" smtClean="0"/>
              <a:t>Used to transfer data between the model and the widget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0); // uses "text" user property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0, "</a:t>
            </a:r>
            <a:r>
              <a:rPr lang="en-US" dirty="0" err="1">
                <a:latin typeface="Courier New"/>
                <a:cs typeface="Courier New"/>
              </a:rPr>
              <a:t>inputMask</a:t>
            </a:r>
            <a:r>
              <a:rPr lang="en-US" dirty="0">
                <a:latin typeface="Courier New"/>
                <a:cs typeface="Courier New"/>
              </a:rPr>
              <a:t>"); // uses named property </a:t>
            </a: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975052"/>
            <a:ext cx="7817012" cy="1552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READ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WRITE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NOTIFY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</a:t>
            </a:r>
            <a:r>
              <a:rPr lang="en-US" dirty="0" smtClean="0">
                <a:latin typeface="Courier New"/>
                <a:cs typeface="Courier New"/>
              </a:rPr>
              <a:t>USER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property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98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308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for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Enable the View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 has to provide support for drag and drop operations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Model needs to support actions </a:t>
            </a:r>
          </a:p>
          <a:p>
            <a:pPr lvl="1"/>
            <a:r>
              <a:rPr lang="en-US" dirty="0" smtClean="0"/>
              <a:t>For example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MoveAction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Implement </a:t>
            </a:r>
            <a:r>
              <a:rPr lang="en-US" dirty="0" err="1" smtClean="0">
                <a:latin typeface="Courier New"/>
                <a:cs typeface="Courier New"/>
              </a:rPr>
              <a:t>MyModel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removeRows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49778"/>
            <a:ext cx="7817012" cy="1185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dragging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setDragEnabled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internal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external items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setAcceptDrops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show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where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dropped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setDropIndicatorShown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08544" y="3412067"/>
            <a:ext cx="7817012" cy="807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supportedDropActions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return 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CopyAction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MoveAction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1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with </a:t>
            </a:r>
            <a:r>
              <a:rPr lang="en-US" dirty="0" err="1" smtClean="0">
                <a:latin typeface="Courier New"/>
                <a:cs typeface="Courier New"/>
              </a:rPr>
              <a:t>QStandardItemModel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Setup of Model </a:t>
            </a:r>
          </a:p>
          <a:p>
            <a:pPr lvl="1"/>
            <a:r>
              <a:rPr lang="en-US" dirty="0" smtClean="0"/>
              <a:t>Model is ready by default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mimeTypes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application/x-</a:t>
            </a:r>
            <a:r>
              <a:rPr lang="en-US" dirty="0" err="1" smtClean="0">
                <a:latin typeface="Courier New"/>
                <a:cs typeface="Courier New"/>
              </a:rPr>
              <a:t>qabstractitemmodeldatalist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application/x-</a:t>
            </a:r>
            <a:r>
              <a:rPr lang="en-US" dirty="0" err="1" smtClean="0">
                <a:latin typeface="Courier New"/>
                <a:cs typeface="Courier New"/>
              </a:rPr>
              <a:t>qstandarditemmodeldatalist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supportedDragActions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::Move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supportedDropActions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53554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Droppable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copies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setDragEnabled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adding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child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setDropEnabled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ex-dndlist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63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on </a:t>
            </a:r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6"/>
            <a:ext cx="7817012" cy="3342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ItemIs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Drag|Drop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)Enabled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types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that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mimeTypes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serialized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formats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QModelIndexList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handled,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otherwise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dropMimeData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QMimeData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 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ex-drag-and-drop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37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Custom Tree 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982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Custom Tree Model in 5 Steps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Read-Only 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Editable </a:t>
            </a:r>
            <a:r>
              <a:rPr lang="en-US" dirty="0"/>
              <a:t>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Insert</a:t>
            </a:r>
            <a:r>
              <a:rPr lang="en-US" dirty="0"/>
              <a:t>-Remove 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Lazy </a:t>
            </a:r>
            <a:r>
              <a:rPr lang="en-US" dirty="0"/>
              <a:t>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Drag </a:t>
            </a:r>
            <a:r>
              <a:rPr lang="en-US" dirty="0"/>
              <a:t>and Drop Model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86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(Simple) Node Structure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aText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Data"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aParent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~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data()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Node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children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ex-treemodel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47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49006"/>
              </p:ext>
            </p:extLst>
          </p:nvPr>
        </p:nvGraphicFramePr>
        <p:xfrm>
          <a:off x="423336" y="1024464"/>
          <a:ext cx="8246533" cy="35660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Widgets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Common Widgets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Layout Management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Guidelines for Custom Widgets 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Painting and Styling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on Widgets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Color Handling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Operations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Style Sheets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Application Creation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Main Windows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Settings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Resources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Translation for Developers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Deploying Qt Applications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Dialogs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Dialogs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Common Dialogs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Qt Designer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0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QHBoxLayout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widgets horizontally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QVBoxLayout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widgets vertically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QGridLayout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Arranges the widgets in a grid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QFormLayout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a (</a:t>
            </a:r>
            <a:r>
              <a:rPr lang="en-US" dirty="0"/>
              <a:t>label</a:t>
            </a:r>
            <a:r>
              <a:rPr lang="en-US" dirty="0" smtClean="0"/>
              <a:t>, widget) pairs in two columns</a:t>
            </a:r>
            <a:r>
              <a:rPr lang="en-US" dirty="0"/>
              <a:t>.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QStackedLayout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Arranges widgets in a stack </a:t>
            </a:r>
          </a:p>
          <a:p>
            <a:pPr lvl="2"/>
            <a:r>
              <a:rPr lang="en-US" dirty="0" smtClean="0"/>
              <a:t>Only top most is visible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67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3088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index(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child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rowCount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columnCount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data(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important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helper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methods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indexForNode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nodeForIndex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rowForNode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791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990697"/>
            <a:ext cx="7817012" cy="1239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EditableModel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ReadOnlyModel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flags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41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Remove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EditableModel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insertNode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parentNode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removeAllNodes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268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LazyModel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hasChildren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canFetchMore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fetchMore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36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DnD</a:t>
            </a:r>
            <a:r>
              <a:rPr lang="en-US" dirty="0"/>
              <a:t>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834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DndModel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supportedDragActions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mimeTypes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indexes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dropMimeData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dropAction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>
                <a:latin typeface="Courier New"/>
                <a:cs typeface="Courier New"/>
              </a:rPr>
              <a:t> </a:t>
            </a:r>
            <a:endParaRPr lang="en-US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ex-treemodel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415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GraphicsView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692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GraphicsView</a:t>
            </a:r>
            <a:r>
              <a:rPr lang="en-US" dirty="0" smtClean="0"/>
              <a:t> Classes</a:t>
            </a:r>
          </a:p>
          <a:p>
            <a:r>
              <a:rPr lang="en-US" dirty="0" smtClean="0"/>
              <a:t>Coordinate Systems and Transformations </a:t>
            </a:r>
          </a:p>
          <a:p>
            <a:r>
              <a:rPr lang="en-US" dirty="0" smtClean="0"/>
              <a:t>Creating Custom Items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2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/>
              <a:t>-</a:t>
            </a:r>
            <a:r>
              <a:rPr lang="en-US" dirty="0" smtClean="0"/>
              <a:t>related classes </a:t>
            </a:r>
          </a:p>
          <a:p>
            <a:r>
              <a:rPr lang="en-US" dirty="0" smtClean="0"/>
              <a:t>Coordinate Schemes, Transformations </a:t>
            </a:r>
          </a:p>
          <a:p>
            <a:r>
              <a:rPr lang="en-US" dirty="0" smtClean="0"/>
              <a:t>Extending items </a:t>
            </a:r>
          </a:p>
          <a:p>
            <a:pPr lvl="1"/>
            <a:r>
              <a:rPr lang="en-US" dirty="0" smtClean="0"/>
              <a:t>Event handling </a:t>
            </a:r>
          </a:p>
          <a:p>
            <a:pPr lvl="1"/>
            <a:r>
              <a:rPr lang="en-US" dirty="0" smtClean="0"/>
              <a:t>Painting</a:t>
            </a:r>
            <a:endParaRPr lang="en-US" dirty="0"/>
          </a:p>
          <a:p>
            <a:pPr lvl="1"/>
            <a:r>
              <a:rPr lang="en-US" dirty="0" smtClean="0"/>
              <a:t>Boundaries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Using </a:t>
            </a:r>
            <a:r>
              <a:rPr lang="en-US" kern="1800" dirty="0" err="1" smtClean="0">
                <a:solidFill>
                  <a:srgbClr val="FFFFFF"/>
                </a:solidFill>
              </a:rPr>
              <a:t>GraphicsView</a:t>
            </a:r>
            <a:r>
              <a:rPr lang="en-US" kern="1800" dirty="0" smtClean="0">
                <a:solidFill>
                  <a:srgbClr val="FFFFFF"/>
                </a:solidFill>
              </a:rPr>
              <a:t> Classes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855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GraphicsView</a:t>
            </a:r>
            <a:r>
              <a:rPr lang="en-US" dirty="0"/>
              <a:t> Framework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Provides:</a:t>
            </a:r>
            <a:endParaRPr lang="en-US" dirty="0"/>
          </a:p>
          <a:p>
            <a:pPr lvl="1"/>
            <a:r>
              <a:rPr lang="en-US" dirty="0" smtClean="0"/>
              <a:t>A surface for managing interactive 2D graphical items</a:t>
            </a:r>
          </a:p>
          <a:p>
            <a:pPr lvl="1"/>
            <a:r>
              <a:rPr lang="en-US" dirty="0" smtClean="0"/>
              <a:t>A view widget for visualizing the items </a:t>
            </a:r>
            <a:endParaRPr lang="en-US" dirty="0"/>
          </a:p>
          <a:p>
            <a:r>
              <a:rPr lang="en-US" dirty="0" smtClean="0"/>
              <a:t>Uses MVC paradigm</a:t>
            </a:r>
            <a:endParaRPr lang="en-US" dirty="0"/>
          </a:p>
          <a:p>
            <a:r>
              <a:rPr lang="en-US" dirty="0" smtClean="0"/>
              <a:t>Resolution Independent </a:t>
            </a:r>
            <a:endParaRPr lang="en-US" dirty="0"/>
          </a:p>
          <a:p>
            <a:r>
              <a:rPr lang="en-US" dirty="0" smtClean="0"/>
              <a:t>Animation Support</a:t>
            </a:r>
            <a:endParaRPr lang="en-US" dirty="0"/>
          </a:p>
          <a:p>
            <a:r>
              <a:rPr lang="en-US" dirty="0" smtClean="0"/>
              <a:t>Fast item discovery, hit tests, collision detection </a:t>
            </a:r>
          </a:p>
          <a:p>
            <a:pPr lvl="1"/>
            <a:r>
              <a:rPr lang="en-US" dirty="0" smtClean="0"/>
              <a:t>Using Binary Space Partitioning (</a:t>
            </a:r>
            <a:r>
              <a:rPr lang="en-US" dirty="0"/>
              <a:t>BSP</a:t>
            </a:r>
            <a:r>
              <a:rPr lang="en-US" dirty="0" smtClean="0"/>
              <a:t>) tree indexes</a:t>
            </a:r>
            <a:endParaRPr lang="en-US" dirty="0"/>
          </a:p>
          <a:p>
            <a:r>
              <a:rPr lang="en-US" dirty="0" smtClean="0"/>
              <a:t>Can manage large numbers of items (tens of thousands</a:t>
            </a:r>
            <a:r>
              <a:rPr lang="en-US" dirty="0"/>
              <a:t>) </a:t>
            </a:r>
          </a:p>
          <a:p>
            <a:r>
              <a:rPr lang="en-US" dirty="0" smtClean="0"/>
              <a:t>Supports zooming, printing and rendering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4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QVBoxLayout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Lines up widgets horizontally or vertically </a:t>
            </a:r>
          </a:p>
          <a:p>
            <a:r>
              <a:rPr lang="en-US" dirty="0" smtClean="0"/>
              <a:t>Divides space into boxes</a:t>
            </a:r>
            <a:endParaRPr lang="en-US" dirty="0"/>
          </a:p>
          <a:p>
            <a:r>
              <a:rPr lang="en-US" dirty="0" smtClean="0"/>
              <a:t>Each managed widgets fills in one box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(layout); </a:t>
            </a:r>
          </a:p>
          <a:p>
            <a:endParaRPr lang="en-US" dirty="0" smtClean="0"/>
          </a:p>
        </p:txBody>
      </p:sp>
      <p:pic>
        <p:nvPicPr>
          <p:cNvPr id="4" name="Picture 3" descr="hbox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66" y="2324951"/>
            <a:ext cx="4555895" cy="667734"/>
          </a:xfrm>
          <a:prstGeom prst="rect">
            <a:avLst/>
          </a:prstGeom>
        </p:spPr>
      </p:pic>
      <p:pic>
        <p:nvPicPr>
          <p:cNvPr id="10" name="Picture 9" descr="vbox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61" y="2069892"/>
            <a:ext cx="1253985" cy="24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722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view;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*scene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(&amp;view);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view.setScene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(scene);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scene-&gt;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hellowor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81" y="406289"/>
            <a:ext cx="2412081" cy="15075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ex-helloworld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63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en-US" dirty="0" smtClean="0"/>
              <a:t>Relationship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/>
              <a:t> is:</a:t>
            </a:r>
            <a:endParaRPr lang="en-US" dirty="0"/>
          </a:p>
          <a:p>
            <a:pPr lvl="1"/>
            <a:r>
              <a:rPr lang="en-US" dirty="0" smtClean="0"/>
              <a:t>A "model” for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 "container” for </a:t>
            </a:r>
            <a:r>
              <a:rPr lang="en-US" dirty="0" err="1" smtClean="0">
                <a:latin typeface="Courier New"/>
                <a:cs typeface="Courier New"/>
              </a:rPr>
              <a:t>QGraphicsItems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graphicsview-u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45" y="2488115"/>
            <a:ext cx="4987003" cy="64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Graphic Items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smtClean="0"/>
              <a:t>Items can exist in only one scene at a time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Propagates events to items</a:t>
            </a:r>
            <a:endParaRPr lang="en-US" dirty="0"/>
          </a:p>
          <a:p>
            <a:pPr lvl="1"/>
            <a:r>
              <a:rPr lang="en-US" dirty="0" smtClean="0"/>
              <a:t>Manages Collision Detection </a:t>
            </a:r>
          </a:p>
          <a:p>
            <a:pPr lvl="1"/>
            <a:r>
              <a:rPr lang="en-US" dirty="0" smtClean="0"/>
              <a:t>Supports fast item indexing</a:t>
            </a:r>
            <a:endParaRPr lang="en-US" dirty="0"/>
          </a:p>
          <a:p>
            <a:pPr lvl="1"/>
            <a:r>
              <a:rPr lang="en-US" dirty="0" smtClean="0"/>
              <a:t>Manages item selection and focus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Renders scene onto view</a:t>
            </a:r>
            <a:endParaRPr lang="en-US" dirty="0"/>
          </a:p>
          <a:p>
            <a:pPr lvl="1"/>
            <a:r>
              <a:rPr lang="en-US" dirty="0" smtClean="0"/>
              <a:t>z</a:t>
            </a:r>
            <a:r>
              <a:rPr lang="en-US" dirty="0"/>
              <a:t>-</a:t>
            </a:r>
            <a:r>
              <a:rPr lang="en-US" dirty="0" smtClean="0"/>
              <a:t>order determines which items show up in front of others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QGraphicsScene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 an item to the scene </a:t>
            </a:r>
          </a:p>
          <a:p>
            <a:pPr lvl="2"/>
            <a:r>
              <a:rPr lang="en-US" dirty="0" smtClean="0"/>
              <a:t>(remove from previous scene if necessary)</a:t>
            </a:r>
            <a:endParaRPr lang="en-US" dirty="0"/>
          </a:p>
          <a:p>
            <a:pPr lvl="1"/>
            <a:r>
              <a:rPr lang="en-US" dirty="0" smtClean="0"/>
              <a:t>Also </a:t>
            </a:r>
            <a:r>
              <a:rPr lang="en-US" dirty="0" err="1" smtClean="0">
                <a:latin typeface="Courier New"/>
                <a:cs typeface="Courier New"/>
              </a:rPr>
              <a:t>addEllipse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addPolygon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addText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etc.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items intersecting a particular point or region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selectedItems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list of selected items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sceneRect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Bounding rectangle for the entire scene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466254"/>
            <a:ext cx="7817012" cy="49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ellipse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addEllipse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314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Scrollable widget view port onto the scene</a:t>
            </a:r>
            <a:endParaRPr lang="en-US" dirty="0"/>
          </a:p>
          <a:p>
            <a:pPr lvl="1"/>
            <a:r>
              <a:rPr lang="en-US" dirty="0" smtClean="0"/>
              <a:t>Zooming, rotation, and other transformations </a:t>
            </a:r>
          </a:p>
          <a:p>
            <a:pPr lvl="1"/>
            <a:r>
              <a:rPr lang="en-US" dirty="0" smtClean="0"/>
              <a:t>Translates input events (from the View) into </a:t>
            </a:r>
            <a:r>
              <a:rPr lang="en-US" dirty="0" err="1" smtClean="0">
                <a:latin typeface="Courier New"/>
                <a:cs typeface="Courier New"/>
              </a:rPr>
              <a:t>QGraphicsSceneEvents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Maps coordinates between scene and viewport</a:t>
            </a:r>
            <a:endParaRPr lang="en-US" dirty="0"/>
          </a:p>
          <a:p>
            <a:pPr lvl="1"/>
            <a:r>
              <a:rPr lang="en-US" dirty="0" smtClean="0"/>
              <a:t>Provides "level of detail” information to items</a:t>
            </a:r>
            <a:endParaRPr lang="en-US" dirty="0"/>
          </a:p>
          <a:p>
            <a:pPr lvl="1"/>
            <a:r>
              <a:rPr lang="en-US" dirty="0" smtClean="0"/>
              <a:t>Supports OpenGL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the </a:t>
            </a:r>
            <a:r>
              <a:rPr lang="en-US" dirty="0" err="1" smtClean="0"/>
              <a:t>QGraphicsScene</a:t>
            </a:r>
            <a:r>
              <a:rPr lang="en-US" dirty="0" smtClean="0"/>
              <a:t> to use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setRenderHints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antialiasing, smooth </a:t>
            </a:r>
            <a:r>
              <a:rPr lang="en-US" dirty="0" err="1" smtClean="0"/>
              <a:t>pixmap</a:t>
            </a:r>
            <a:r>
              <a:rPr lang="en-US" dirty="0" smtClean="0"/>
              <a:t> transformations, etc.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centerOn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Takes a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or a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as argument </a:t>
            </a:r>
          </a:p>
          <a:p>
            <a:pPr lvl="1"/>
            <a:r>
              <a:rPr lang="en-US" dirty="0" smtClean="0"/>
              <a:t>Ensures point</a:t>
            </a:r>
            <a:r>
              <a:rPr lang="en-US" dirty="0"/>
              <a:t>/</a:t>
            </a:r>
            <a:r>
              <a:rPr lang="en-US" dirty="0" smtClean="0"/>
              <a:t>item is centered in View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Map to</a:t>
            </a:r>
            <a:r>
              <a:rPr lang="en-US" dirty="0"/>
              <a:t>/</a:t>
            </a:r>
            <a:r>
              <a:rPr lang="en-US" dirty="0" smtClean="0"/>
              <a:t>from scene coordinates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matrix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transformations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6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Abstract base class: basic canvas element </a:t>
            </a:r>
          </a:p>
          <a:p>
            <a:pPr lvl="1"/>
            <a:r>
              <a:rPr lang="en-US" dirty="0" smtClean="0"/>
              <a:t>Supports parent</a:t>
            </a:r>
            <a:r>
              <a:rPr lang="en-US" dirty="0"/>
              <a:t>/</a:t>
            </a:r>
            <a:r>
              <a:rPr lang="en-US" dirty="0" smtClean="0"/>
              <a:t>child hierarchy </a:t>
            </a:r>
            <a:endParaRPr lang="en-US" dirty="0"/>
          </a:p>
          <a:p>
            <a:r>
              <a:rPr lang="en-US" dirty="0" smtClean="0"/>
              <a:t>Easy to extend or customize concrete items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QGraphicsRectItem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QGraphicsPolygonItem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QGraphicsPixmapItem</a:t>
            </a:r>
            <a:r>
              <a:rPr lang="en-US" dirty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QGraphicsTextItem</a:t>
            </a:r>
            <a:r>
              <a:rPr lang="en-US" dirty="0"/>
              <a:t>, etc. </a:t>
            </a:r>
          </a:p>
          <a:p>
            <a:pPr lvl="1"/>
            <a:r>
              <a:rPr lang="en-US" dirty="0" smtClean="0"/>
              <a:t>SVG Drawings, other widgets </a:t>
            </a:r>
            <a:endParaRPr lang="en-US" dirty="0"/>
          </a:p>
          <a:p>
            <a:r>
              <a:rPr lang="en-US" dirty="0" smtClean="0"/>
              <a:t>Items can be transformed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move, scale, rotate </a:t>
            </a:r>
          </a:p>
          <a:p>
            <a:pPr lvl="1"/>
            <a:r>
              <a:rPr lang="en-US" dirty="0" smtClean="0"/>
              <a:t>Using local coordinate systems</a:t>
            </a:r>
            <a:endParaRPr lang="en-US" dirty="0"/>
          </a:p>
          <a:p>
            <a:r>
              <a:rPr lang="en-US" dirty="0" smtClean="0"/>
              <a:t>Supports Drag and Drop similar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052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Types </a:t>
            </a:r>
          </a:p>
        </p:txBody>
      </p:sp>
      <p:pic>
        <p:nvPicPr>
          <p:cNvPr id="4" name="Picture 3" descr="concrete_i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98" y="1074648"/>
            <a:ext cx="6921468" cy="35720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ex-concreteitems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21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Get the item's position in scene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moveBy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Moves an item relative to its own position</a:t>
            </a:r>
            <a:r>
              <a:rPr lang="en-US" dirty="0"/>
              <a:t>.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Get a Z order for item in scene </a:t>
            </a:r>
            <a:endParaRPr lang="en-US" dirty="0"/>
          </a:p>
          <a:p>
            <a:pPr fontAlgn="auto"/>
            <a:r>
              <a:rPr lang="en-US" dirty="0">
                <a:latin typeface="Courier New"/>
                <a:cs typeface="Courier New"/>
              </a:rPr>
              <a:t>show()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hide()</a:t>
            </a:r>
            <a:r>
              <a:rPr lang="en-US" dirty="0" smtClean="0"/>
              <a:t> – set visibility </a:t>
            </a: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- disabled items can not take focus or </a:t>
            </a:r>
            <a:r>
              <a:rPr lang="en-US" dirty="0" smtClean="0"/>
              <a:t>receive events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setFocus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FocusReason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- sets input focus.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setSelected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select</a:t>
            </a:r>
            <a:r>
              <a:rPr lang="en-US" dirty="0"/>
              <a:t>/</a:t>
            </a:r>
            <a:r>
              <a:rPr lang="en-US" dirty="0" smtClean="0"/>
              <a:t>deselect an item</a:t>
            </a:r>
            <a:endParaRPr lang="en-US" dirty="0"/>
          </a:p>
          <a:p>
            <a:pPr lvl="1"/>
            <a:r>
              <a:rPr lang="en-US" dirty="0" smtClean="0"/>
              <a:t>Typically called from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setSelectionArea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12487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Select, Focus, Move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Determines which operations are supported on an item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QGraphicsItemFlags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ItemIsMovable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ItemIsFocusable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b="1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ItemIsMovable</a:t>
            </a:r>
            <a:r>
              <a:rPr lang="en-US" dirty="0" smtClean="0">
                <a:latin typeface="Courier New"/>
                <a:cs typeface="Courier New"/>
              </a:rPr>
              <a:t> | 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               </a:t>
            </a:r>
            <a:r>
              <a:rPr lang="en-US" b="1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2579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in a </a:t>
            </a:r>
            <a:r>
              <a:rPr lang="en-US" dirty="0" smtClean="0"/>
              <a:t>Grid </a:t>
            </a:r>
            <a:r>
              <a:rPr lang="en-US" dirty="0"/>
              <a:t>- </a:t>
            </a:r>
            <a:r>
              <a:rPr lang="en-US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* window=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 smtClean="0">
                <a:latin typeface="Courier New"/>
                <a:cs typeface="Courier New"/>
              </a:rPr>
              <a:t>QWidgetn</a:t>
            </a:r>
            <a:r>
              <a:rPr lang="en-US" dirty="0" smtClean="0">
                <a:latin typeface="Courier New"/>
                <a:cs typeface="Courier New"/>
              </a:rPr>
              <a:t>; 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(one, 0, 0); // row:0, col:0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(two, 0, 1); // row:0, col:1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row:1, col:0, rowSpan:1, colSpan:</a:t>
            </a:r>
            <a:r>
              <a:rPr lang="en-US" dirty="0" smtClean="0">
                <a:latin typeface="Courier New"/>
                <a:cs typeface="Courier New"/>
              </a:rPr>
              <a:t>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(three, 1, 0, 1, 2);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r>
              <a:rPr lang="en-US" dirty="0" smtClean="0"/>
              <a:t>Additional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setColumnMinimumWidth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i="1" dirty="0" smtClean="0"/>
              <a:t>(minimum width of column</a:t>
            </a:r>
            <a:r>
              <a:rPr lang="en-US" i="1" dirty="0"/>
              <a:t>)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setRowMinimumHeight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i="1" dirty="0" smtClean="0"/>
              <a:t>(minimum height of row</a:t>
            </a:r>
            <a:r>
              <a:rPr lang="en-US" i="1" dirty="0"/>
              <a:t>) </a:t>
            </a:r>
            <a:endParaRPr lang="en-US" dirty="0"/>
          </a:p>
          <a:p>
            <a:r>
              <a:rPr lang="en-US" i="1" dirty="0" smtClean="0"/>
              <a:t>No need to </a:t>
            </a:r>
            <a:r>
              <a:rPr lang="en-US" i="1" dirty="0"/>
              <a:t>specify rows and columns before adding children.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7" name="Picture 6" descr="grid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370838"/>
            <a:ext cx="2632489" cy="2105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123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of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607447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Any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can have children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 smtClean="0"/>
              <a:t> </a:t>
            </a:r>
            <a:r>
              <a:rPr lang="en-US" dirty="0"/>
              <a:t>is an invisible item for grouping child items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To group child items in a box with an outline (for example</a:t>
            </a:r>
            <a:r>
              <a:rPr lang="en-US" dirty="0"/>
              <a:t>)</a:t>
            </a:r>
            <a:r>
              <a:rPr lang="en-US" dirty="0" smtClean="0"/>
              <a:t>, use a </a:t>
            </a:r>
            <a:r>
              <a:rPr lang="en-US" dirty="0" err="1">
                <a:latin typeface="Courier New"/>
                <a:cs typeface="Courier New"/>
              </a:rPr>
              <a:t>QGraphicsRectItem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Try dragging boxes in demo</a:t>
            </a:r>
            <a:r>
              <a:rPr lang="en-US" dirty="0"/>
              <a:t>: </a:t>
            </a:r>
          </a:p>
        </p:txBody>
      </p:sp>
      <p:pic>
        <p:nvPicPr>
          <p:cNvPr id="4" name="Picture 3" descr="concrete-items-dragg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74" y="1687003"/>
            <a:ext cx="3507809" cy="29572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ex-concreteitems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66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Parents and Children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Parent propagates values to child items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setPos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setOpacity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etc</a:t>
            </a:r>
            <a:r>
              <a:rPr lang="en-US" dirty="0"/>
              <a:t>... </a:t>
            </a:r>
          </a:p>
          <a:p>
            <a:endParaRPr lang="en-US" dirty="0"/>
          </a:p>
          <a:p>
            <a:r>
              <a:rPr lang="en-US" dirty="0" smtClean="0"/>
              <a:t>Enables composition of items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605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Coordinate System and Transformations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102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View and Item has its own local coordinate system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69" y="1769894"/>
            <a:ext cx="4543356" cy="33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Coordinates are local to an item </a:t>
            </a:r>
            <a:endParaRPr lang="en-US" dirty="0"/>
          </a:p>
          <a:p>
            <a:pPr lvl="1"/>
            <a:r>
              <a:rPr lang="en-US" dirty="0" smtClean="0"/>
              <a:t>Logical coordinates, not pixels </a:t>
            </a:r>
          </a:p>
          <a:p>
            <a:pPr lvl="1"/>
            <a:r>
              <a:rPr lang="en-US" dirty="0" smtClean="0"/>
              <a:t>Floating point, not integer</a:t>
            </a:r>
            <a:endParaRPr lang="en-US" dirty="0"/>
          </a:p>
          <a:p>
            <a:pPr lvl="1"/>
            <a:r>
              <a:rPr lang="en-US" dirty="0" smtClean="0"/>
              <a:t>Without transformations, 1 logical coordinate = 1 pixel</a:t>
            </a:r>
            <a:r>
              <a:rPr lang="en-US" dirty="0"/>
              <a:t>. </a:t>
            </a:r>
          </a:p>
          <a:p>
            <a:r>
              <a:rPr lang="en-US" dirty="0" smtClean="0"/>
              <a:t>Items inherit position and transform from parent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/>
              <a:t> is relative to parent</a:t>
            </a:r>
            <a:endParaRPr lang="en-US" dirty="0"/>
          </a:p>
          <a:p>
            <a:r>
              <a:rPr lang="en-US" dirty="0" smtClean="0"/>
              <a:t>Item transformation does not affect its local coordinate system </a:t>
            </a:r>
          </a:p>
          <a:p>
            <a:r>
              <a:rPr lang="en-US" dirty="0" smtClean="0"/>
              <a:t>Items are painted recursively </a:t>
            </a:r>
          </a:p>
          <a:p>
            <a:pPr lvl="1"/>
            <a:r>
              <a:rPr lang="en-US" dirty="0" smtClean="0"/>
              <a:t>From parent to children</a:t>
            </a:r>
            <a:endParaRPr lang="en-US" dirty="0"/>
          </a:p>
          <a:p>
            <a:pPr lvl="1"/>
            <a:r>
              <a:rPr lang="en-US" dirty="0" smtClean="0"/>
              <a:t>In increasing </a:t>
            </a:r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/>
              <a:t> order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Coordinate systems can be transformed using </a:t>
            </a:r>
            <a:r>
              <a:rPr lang="en-US" dirty="0" err="1" smtClean="0">
                <a:latin typeface="Courier New"/>
                <a:cs typeface="Courier New"/>
              </a:rPr>
              <a:t>Qtransform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Transform</a:t>
            </a:r>
            <a:r>
              <a:rPr lang="en-US" dirty="0" smtClean="0"/>
              <a:t> </a:t>
            </a:r>
            <a:r>
              <a:rPr lang="en-US" dirty="0"/>
              <a:t>is a 3</a:t>
            </a:r>
            <a:r>
              <a:rPr lang="en-US" i="1" dirty="0"/>
              <a:t>x</a:t>
            </a:r>
            <a:r>
              <a:rPr lang="en-US" dirty="0"/>
              <a:t>3 matrix describing a linear transformation </a:t>
            </a:r>
            <a:r>
              <a:rPr lang="en-US" dirty="0" smtClean="0"/>
              <a:t>from (</a:t>
            </a:r>
            <a:r>
              <a:rPr lang="en-US" i="1" dirty="0"/>
              <a:t>x</a:t>
            </a:r>
            <a:r>
              <a:rPr lang="en-US" dirty="0" smtClean="0"/>
              <a:t>, </a:t>
            </a:r>
            <a:r>
              <a:rPr lang="en-US" i="1" dirty="0" smtClean="0"/>
              <a:t>y</a:t>
            </a:r>
            <a:r>
              <a:rPr lang="en-US" dirty="0"/>
              <a:t>) to </a:t>
            </a:r>
            <a:r>
              <a:rPr lang="en-US" i="1" dirty="0"/>
              <a:t>(</a:t>
            </a:r>
            <a:r>
              <a:rPr lang="en-US" i="1" dirty="0" err="1"/>
              <a:t>xt</a:t>
            </a:r>
            <a:r>
              <a:rPr lang="en-US" dirty="0"/>
              <a:t>, </a:t>
            </a:r>
            <a:r>
              <a:rPr lang="en-US" i="1" dirty="0" err="1"/>
              <a:t>yt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m</a:t>
            </a:r>
            <a:r>
              <a:rPr lang="en-US" baseline="-25000" dirty="0" smtClean="0"/>
              <a:t>13 </a:t>
            </a:r>
            <a:r>
              <a:rPr lang="en-US" dirty="0" smtClean="0"/>
              <a:t>and</a:t>
            </a:r>
            <a:r>
              <a:rPr lang="en-US" baseline="-25000" dirty="0" smtClean="0"/>
              <a:t> </a:t>
            </a:r>
            <a:r>
              <a:rPr lang="en-US" i="1" dirty="0" smtClean="0"/>
              <a:t>m</a:t>
            </a:r>
            <a:r>
              <a:rPr lang="en-US" baseline="-25000" dirty="0" smtClean="0"/>
              <a:t>23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Control perspective transformations </a:t>
            </a:r>
            <a:endParaRPr lang="en-US" dirty="0"/>
          </a:p>
          <a:p>
            <a:endParaRPr lang="en-US" baseline="-25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74335"/>
              </p:ext>
            </p:extLst>
          </p:nvPr>
        </p:nvGraphicFramePr>
        <p:xfrm>
          <a:off x="682646" y="2091230"/>
          <a:ext cx="23029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121"/>
                <a:gridCol w="838165"/>
                <a:gridCol w="7426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>
          <a:xfrm>
            <a:off x="4477212" y="2147513"/>
            <a:ext cx="3274715" cy="143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err="1">
                <a:solidFill>
                  <a:srgbClr val="800080"/>
                </a:solidFill>
                <a:latin typeface="Courier New"/>
                <a:cs typeface="Courier New"/>
              </a:rPr>
              <a:t>x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11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*x 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21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*y 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31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=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22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*y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12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*x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i="1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if projected:</a:t>
            </a:r>
            <a:endParaRPr lang="en-US" i="1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13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*x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 smtClean="0">
                <a:latin typeface="Courier New"/>
                <a:cs typeface="Courier New"/>
              </a:rPr>
              <a:t>m</a:t>
            </a:r>
            <a:r>
              <a:rPr lang="en-US" i="1" baseline="-25000" dirty="0" smtClean="0">
                <a:latin typeface="Courier New"/>
                <a:cs typeface="Courier New"/>
              </a:rPr>
              <a:t>23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*y </a:t>
            </a: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i="1" dirty="0">
                <a:latin typeface="Courier New"/>
                <a:cs typeface="Courier New"/>
              </a:rPr>
              <a:t>m</a:t>
            </a:r>
            <a:r>
              <a:rPr lang="en-US" i="1" baseline="-25000" dirty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xt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i="1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i="1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i="1" dirty="0" smtClean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i="1" dirty="0" smtClean="0">
              <a:solidFill>
                <a:srgbClr val="80008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62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Transformations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Commonly-</a:t>
            </a:r>
            <a:r>
              <a:rPr lang="en-US" dirty="0" smtClean="0"/>
              <a:t>used convenience functions</a:t>
            </a:r>
            <a:r>
              <a:rPr lang="en-US" dirty="0"/>
              <a:t>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Saves you the trouble of defining transformation matrices </a:t>
            </a:r>
          </a:p>
          <a:p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takes optional 2nd argument: axis of </a:t>
            </a:r>
            <a:r>
              <a:rPr lang="en-US" dirty="0" smtClean="0"/>
              <a:t>rotation.</a:t>
            </a:r>
          </a:p>
          <a:p>
            <a:pPr lvl="1"/>
            <a:r>
              <a:rPr lang="en-US" dirty="0" smtClean="0"/>
              <a:t>Z axis is "simple 2D rotation”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Z axis rotations are "perspective” projections</a:t>
            </a:r>
            <a:r>
              <a:rPr lang="en-US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3" y="1192563"/>
            <a:ext cx="2331751" cy="21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</a:t>
            </a:r>
            <a:r>
              <a:rPr lang="en-US" dirty="0" smtClean="0"/>
              <a:t>Transformations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setTransformationAnchor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 </a:t>
            </a:r>
            <a:r>
              <a:rPr lang="en-US" b="1" dirty="0" smtClean="0">
                <a:latin typeface="Courier New"/>
                <a:cs typeface="Courier New"/>
              </a:rPr>
              <a:t>anchor</a:t>
            </a:r>
            <a:r>
              <a:rPr lang="en-US" b="1" dirty="0" smtClean="0"/>
              <a:t> </a:t>
            </a:r>
            <a:r>
              <a:rPr lang="en-US" dirty="0" smtClean="0"/>
              <a:t>is a point that remains fixed before</a:t>
            </a:r>
            <a:r>
              <a:rPr lang="en-US" dirty="0"/>
              <a:t>/</a:t>
            </a:r>
            <a:r>
              <a:rPr lang="en-US" dirty="0" smtClean="0"/>
              <a:t>after the transform</a:t>
            </a:r>
            <a:r>
              <a:rPr lang="en-US" dirty="0"/>
              <a:t>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AnchorViewCenter</a:t>
            </a:r>
            <a:r>
              <a:rPr lang="en-US" dirty="0"/>
              <a:t>: (Default) The </a:t>
            </a:r>
            <a:r>
              <a:rPr lang="en-US" i="1" dirty="0"/>
              <a:t>center point </a:t>
            </a:r>
            <a:r>
              <a:rPr lang="en-US" dirty="0"/>
              <a:t>remains the </a:t>
            </a:r>
            <a:r>
              <a:rPr lang="en-US" dirty="0" smtClean="0"/>
              <a:t>same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AnchorUnderMouse</a:t>
            </a:r>
            <a:r>
              <a:rPr lang="en-US" dirty="0"/>
              <a:t>: The </a:t>
            </a:r>
            <a:r>
              <a:rPr lang="en-US" i="1" dirty="0"/>
              <a:t>point under the mouse </a:t>
            </a:r>
            <a:r>
              <a:rPr lang="en-US" dirty="0"/>
              <a:t>remains the same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NoAnchor</a:t>
            </a:r>
            <a:r>
              <a:rPr lang="en-US" dirty="0"/>
              <a:t>: Scrollbars remain unchanged.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858074"/>
            <a:ext cx="7817012" cy="87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identity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matrix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t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rotate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ZAxis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simple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t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scale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150%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apply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transform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entire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view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274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Transformations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supports same transform </a:t>
            </a:r>
            <a:r>
              <a:rPr lang="en-US" dirty="0" smtClean="0"/>
              <a:t>operations: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setTransform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transform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1" dirty="0"/>
              <a:t>An item's effective transformation: </a:t>
            </a:r>
            <a:endParaRPr lang="en-US" dirty="0"/>
          </a:p>
          <a:p>
            <a:pPr lvl="1"/>
            <a:r>
              <a:rPr lang="en-US" dirty="0"/>
              <a:t>The product of its own and all its ancestors' transformations 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TIP</a:t>
            </a:r>
            <a:r>
              <a:rPr lang="en-US" dirty="0"/>
              <a:t>: When managing the transformation of items, store the desired rotation, scaling etc. in member variables and build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from the identity transformation when they change. Don't try to deduce values from the current transformation and/or try to use it as the base for further changes.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Zooming is done with </a:t>
            </a: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-&gt;scale()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871073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double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matrix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mapRect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dirty="0">
                <a:latin typeface="Courier New"/>
                <a:cs typeface="Courier New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width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((width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0.05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||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scale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(factor,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177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 two</a:t>
            </a:r>
            <a:r>
              <a:rPr lang="en-US" sz="2000" dirty="0"/>
              <a:t>-</a:t>
            </a:r>
            <a:r>
              <a:rPr lang="en-US" sz="2000" dirty="0" smtClean="0"/>
              <a:t>column layout</a:t>
            </a:r>
            <a:endParaRPr lang="en-US" sz="2000" dirty="0"/>
          </a:p>
          <a:p>
            <a:pPr lvl="1"/>
            <a:r>
              <a:rPr lang="en-US" dirty="0" smtClean="0"/>
              <a:t>Column 1 a label (as annotation</a:t>
            </a:r>
            <a:r>
              <a:rPr lang="en-US" dirty="0"/>
              <a:t>) </a:t>
            </a:r>
            <a:endParaRPr lang="en-US" sz="1200" dirty="0"/>
          </a:p>
          <a:p>
            <a:pPr lvl="1"/>
            <a:r>
              <a:rPr lang="en-US" dirty="0" smtClean="0"/>
              <a:t>Column 2 a widget (as field</a:t>
            </a:r>
            <a:r>
              <a:rPr lang="en-US" dirty="0"/>
              <a:t>) </a:t>
            </a:r>
          </a:p>
          <a:p>
            <a:r>
              <a:rPr lang="en-US" dirty="0" smtClean="0"/>
              <a:t>Respects style guide of individual platforms.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addRow</a:t>
            </a:r>
            <a:r>
              <a:rPr lang="en-US" dirty="0">
                <a:latin typeface="Courier New"/>
                <a:cs typeface="Courier New"/>
              </a:rPr>
              <a:t>("One", one)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..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r>
              <a:rPr lang="en-US" dirty="0" smtClean="0"/>
              <a:t>Form layout with clean looks and mac style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formlayout-w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05" y="2993599"/>
            <a:ext cx="1885533" cy="1827389"/>
          </a:xfrm>
          <a:prstGeom prst="rect">
            <a:avLst/>
          </a:prstGeom>
        </p:spPr>
      </p:pic>
      <p:pic>
        <p:nvPicPr>
          <p:cNvPr id="14" name="Picture 13" descr="formlayout-ma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82" y="2993599"/>
            <a:ext cx="1843280" cy="1827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57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between 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Mapping methods are overloaded for </a:t>
            </a:r>
            <a:r>
              <a:rPr lang="en-US" dirty="0" err="1" smtClean="0">
                <a:latin typeface="Courier New"/>
                <a:cs typeface="Courier New"/>
              </a:rPr>
              <a:t>QPolygonF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/>
              <a:t> etc.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&amp;):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Maps a point from scene coordinates to item coordinates. Inverse</a:t>
            </a:r>
            <a:r>
              <a:rPr lang="en-US" dirty="0"/>
              <a:t>: </a:t>
            </a:r>
            <a:r>
              <a:rPr lang="en-US" dirty="0" err="1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mapFromItem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Maps a point from another item's coordinate system to this item's .Inverse</a:t>
            </a:r>
            <a:r>
              <a:rPr lang="en-US" dirty="0"/>
              <a:t>: </a:t>
            </a:r>
            <a:r>
              <a:rPr lang="en-US" dirty="0" err="1" smtClean="0">
                <a:latin typeface="Courier New"/>
                <a:cs typeface="Courier New"/>
              </a:rPr>
              <a:t>mapToItem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  <a:p>
            <a:pPr lvl="1"/>
            <a:r>
              <a:rPr lang="en-US" dirty="0" smtClean="0"/>
              <a:t>Special case: </a:t>
            </a:r>
            <a:r>
              <a:rPr lang="en-US" dirty="0" err="1" smtClean="0">
                <a:latin typeface="Courier New"/>
                <a:cs typeface="Courier New"/>
              </a:rPr>
              <a:t>mapFromParent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</p:txBody>
      </p:sp>
    </p:spTree>
    <p:extLst>
      <p:ext uri="{BB962C8B-B14F-4D97-AF65-F5344CB8AC3E}">
        <p14:creationId xmlns:p14="http://schemas.microsoft.com/office/powerpoint/2010/main" val="274894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Ignoring Transformations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Sometimes we don't want particular items to be transformed before display</a:t>
            </a:r>
            <a:r>
              <a:rPr lang="en-US" dirty="0"/>
              <a:t>.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View transformation can be disabled for individual items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Used for text labels in a graph that should not change size when the graph </a:t>
            </a:r>
            <a:r>
              <a:rPr lang="en-US" dirty="0"/>
              <a:t>is zoomed. 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ItemIgnoresTransformations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395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Transforms Demo </a:t>
            </a:r>
          </a:p>
        </p:txBody>
      </p:sp>
      <p:pic>
        <p:nvPicPr>
          <p:cNvPr id="10" name="Picture 9" descr="transformination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80" y="920920"/>
            <a:ext cx="5829300" cy="3762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ex-transformination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401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Creating Custom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173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Extending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pure virtual methods (required overrides): </a:t>
            </a:r>
          </a:p>
          <a:p>
            <a:endParaRPr lang="en-US" dirty="0" smtClean="0"/>
          </a:p>
          <a:p>
            <a:r>
              <a:rPr lang="en-US" dirty="0" smtClean="0">
                <a:latin typeface="Courier New"/>
                <a:cs typeface="Courier New"/>
              </a:rPr>
              <a:t>void </a:t>
            </a:r>
            <a:r>
              <a:rPr lang="en-US" dirty="0">
                <a:latin typeface="Courier New"/>
                <a:cs typeface="Courier New"/>
              </a:rPr>
              <a:t>paint()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Paints contents of item in local coordinates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QRectF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Returns outer bounds of item as a rectangle</a:t>
            </a:r>
            <a:endParaRPr lang="en-US" dirty="0"/>
          </a:p>
          <a:p>
            <a:pPr lvl="1"/>
            <a:r>
              <a:rPr lang="en-US" dirty="0" smtClean="0"/>
              <a:t>Called by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 smtClean="0"/>
              <a:t> to determine what regions need to be re-drawn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>
                <a:latin typeface="Courier New"/>
                <a:cs typeface="Courier New"/>
              </a:rPr>
              <a:t> 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shape of item</a:t>
            </a:r>
            <a:endParaRPr lang="en-US" dirty="0"/>
          </a:p>
          <a:p>
            <a:pPr lvl="1"/>
            <a:r>
              <a:rPr lang="en-US" dirty="0" smtClean="0"/>
              <a:t>Used by </a:t>
            </a:r>
            <a:r>
              <a:rPr lang="en-US" dirty="0" smtClean="0">
                <a:latin typeface="Courier New"/>
                <a:cs typeface="Courier New"/>
              </a:rPr>
              <a:t>contains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collidesWithPath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for collision detection</a:t>
            </a:r>
            <a:endParaRPr lang="en-US" dirty="0"/>
          </a:p>
          <a:p>
            <a:pPr lvl="1"/>
            <a:r>
              <a:rPr lang="en-US" dirty="0" smtClean="0"/>
              <a:t>Defaults to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if not implemented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6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Boundaries </a:t>
            </a:r>
          </a:p>
        </p:txBody>
      </p:sp>
      <p:pic>
        <p:nvPicPr>
          <p:cNvPr id="7" name="Picture 6" descr="bounda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33" y="989532"/>
            <a:ext cx="5332046" cy="40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is in complete control of drawing itself </a:t>
            </a:r>
          </a:p>
          <a:p>
            <a:r>
              <a:rPr lang="en-US" dirty="0" smtClean="0"/>
              <a:t>Use standard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 drawing methods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QPen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/>
              <a:t>, </a:t>
            </a:r>
            <a:r>
              <a:rPr lang="en-US" dirty="0" err="1" smtClean="0"/>
              <a:t>pixmaps</a:t>
            </a:r>
            <a:r>
              <a:rPr lang="en-US" dirty="0" smtClean="0"/>
              <a:t>, gradients, text, etc</a:t>
            </a:r>
            <a:r>
              <a:rPr lang="en-US" dirty="0"/>
              <a:t>. </a:t>
            </a:r>
          </a:p>
          <a:p>
            <a:r>
              <a:rPr lang="en-US" dirty="0" smtClean="0"/>
              <a:t>No background to draw</a:t>
            </a:r>
            <a:endParaRPr lang="en-US" dirty="0"/>
          </a:p>
          <a:p>
            <a:r>
              <a:rPr lang="en-US" dirty="0" smtClean="0"/>
              <a:t>Dynamic boundary and arbitrary shape </a:t>
            </a:r>
          </a:p>
          <a:p>
            <a:pPr lvl="1"/>
            <a:r>
              <a:rPr lang="en-US" dirty="0" smtClean="0"/>
              <a:t>Polygon, curved, non</a:t>
            </a:r>
            <a:r>
              <a:rPr lang="en-US" dirty="0"/>
              <a:t>-contiguous</a:t>
            </a:r>
            <a:r>
              <a:rPr lang="en-US" dirty="0" smtClean="0"/>
              <a:t>, etc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942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057834" cy="1249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QStyleOptionGraphicsItem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00"/>
                </a:solidFill>
                <a:latin typeface="Courier New"/>
                <a:cs typeface="Courier New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0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pendul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75" y="3009945"/>
            <a:ext cx="2834572" cy="1933458"/>
          </a:xfrm>
          <a:prstGeom prst="rect">
            <a:avLst/>
          </a:prstGeom>
        </p:spPr>
      </p:pic>
      <p:pic>
        <p:nvPicPr>
          <p:cNvPr id="11" name="Picture 10" descr="pendulum-schem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31" y="2620681"/>
            <a:ext cx="1555761" cy="25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1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paint()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must take the pen width into consideration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2060222"/>
            <a:ext cx="8071345" cy="2952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</a:t>
            </a: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40.0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140.0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painter,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PENWIDTH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drawLine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setBrush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drawEllipse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1140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Influences drawing code</a:t>
            </a:r>
            <a:endParaRPr lang="en-US" dirty="0"/>
          </a:p>
          <a:p>
            <a:pPr lvl="1"/>
            <a:r>
              <a:rPr lang="en-US" dirty="0" smtClean="0"/>
              <a:t>Influences "origin” of item transforms </a:t>
            </a:r>
            <a:endParaRPr lang="en-US" dirty="0"/>
          </a:p>
          <a:p>
            <a:r>
              <a:rPr lang="en-US" dirty="0" smtClean="0"/>
              <a:t>i.e. for Pendulum that swings:</a:t>
            </a:r>
            <a:endParaRPr lang="en-US" dirty="0"/>
          </a:p>
          <a:p>
            <a:pPr lvl="1"/>
            <a:r>
              <a:rPr lang="en-US" dirty="0" smtClean="0"/>
              <a:t>Good origin is non</a:t>
            </a:r>
            <a:r>
              <a:rPr lang="en-US" dirty="0"/>
              <a:t>-</a:t>
            </a:r>
            <a:r>
              <a:rPr lang="en-US" dirty="0" smtClean="0"/>
              <a:t>weighted end of line</a:t>
            </a:r>
            <a:endParaRPr lang="en-US" dirty="0"/>
          </a:p>
          <a:p>
            <a:pPr lvl="1"/>
            <a:r>
              <a:rPr lang="en-US" dirty="0" smtClean="0"/>
              <a:t>Can rotate around</a:t>
            </a:r>
            <a:r>
              <a:rPr lang="en-US" dirty="0"/>
              <a:t>(0,0</a:t>
            </a:r>
            <a:r>
              <a:rPr lang="en-US" dirty="0" smtClean="0"/>
              <a:t>) without translation </a:t>
            </a:r>
            <a:endParaRPr lang="en-US" dirty="0"/>
          </a:p>
        </p:txBody>
      </p:sp>
      <p:pic>
        <p:nvPicPr>
          <p:cNvPr id="4" name="Picture 3" descr="boundingRect-implica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15" y="1922273"/>
            <a:ext cx="3090174" cy="309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Contact Form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Specified by graphic designer</a:t>
            </a:r>
          </a:p>
          <a:p>
            <a:r>
              <a:rPr lang="en-US" dirty="0" smtClean="0"/>
              <a:t>Your task: implement it</a:t>
            </a:r>
            <a:endParaRPr lang="en-US" dirty="0"/>
          </a:p>
          <a:p>
            <a:pPr lvl="1"/>
            <a:r>
              <a:rPr lang="en-US" dirty="0" smtClean="0"/>
              <a:t>Focus on correct layout</a:t>
            </a:r>
            <a:endParaRPr lang="en-US" dirty="0"/>
          </a:p>
          <a:p>
            <a:pPr lvl="1"/>
            <a:r>
              <a:rPr lang="en-US" dirty="0" smtClean="0"/>
              <a:t>Details disabled by default </a:t>
            </a:r>
          </a:p>
          <a:p>
            <a:pPr lvl="1"/>
            <a:r>
              <a:rPr lang="en-US" dirty="0" smtClean="0"/>
              <a:t>'</a:t>
            </a:r>
            <a:r>
              <a:rPr lang="en-US" dirty="0" err="1" smtClean="0"/>
              <a:t>ShowDetails</a:t>
            </a:r>
            <a:r>
              <a:rPr lang="en-US" dirty="0" smtClean="0"/>
              <a:t>’ enables details </a:t>
            </a:r>
            <a:endParaRPr lang="en-US" dirty="0"/>
          </a:p>
          <a:p>
            <a:r>
              <a:rPr lang="en-US" dirty="0" smtClean="0"/>
              <a:t>Optional:</a:t>
            </a:r>
            <a:endParaRPr lang="en-US" dirty="0"/>
          </a:p>
          <a:p>
            <a:pPr lvl="1"/>
            <a:r>
              <a:rPr lang="en-US" dirty="0" smtClean="0"/>
              <a:t>Click on Picture </a:t>
            </a:r>
          </a:p>
          <a:p>
            <a:pPr lvl="1"/>
            <a:r>
              <a:rPr lang="en-US" dirty="0" smtClean="0"/>
              <a:t>Lets user choose image </a:t>
            </a:r>
          </a:p>
          <a:p>
            <a:pPr lvl="1"/>
            <a:r>
              <a:rPr lang="en-US" dirty="0" smtClean="0"/>
              <a:t>See lab description </a:t>
            </a:r>
            <a:endParaRPr lang="en-US" dirty="0"/>
          </a:p>
          <a:p>
            <a:r>
              <a:rPr lang="en-US" dirty="0" smtClean="0"/>
              <a:t>Validate Zip</a:t>
            </a:r>
            <a:r>
              <a:rPr lang="en-US" dirty="0"/>
              <a:t>-</a:t>
            </a:r>
            <a:r>
              <a:rPr lang="en-US" dirty="0" smtClean="0"/>
              <a:t>Code as integers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57" y="1370838"/>
            <a:ext cx="4619132" cy="21512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lab-contactform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84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Easier approach to making a Pendulum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Extend </a:t>
            </a:r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Use other concrete items as elements, add as children </a:t>
            </a:r>
            <a:endParaRPr lang="en-US" dirty="0"/>
          </a:p>
          <a:p>
            <a:pPr lvl="1"/>
            <a:r>
              <a:rPr lang="en-US" dirty="0" smtClean="0"/>
              <a:t>No need to override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6" y="2525785"/>
            <a:ext cx="8209301" cy="2236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PendulumItem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parent)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</a:t>
            </a:r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m_line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QGraphicsLineItem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m_line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m_circle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m_circle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m_circle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setBrush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ex-pendelum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139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Event Handling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smtClean="0"/>
              <a:t>Receives all events for an item</a:t>
            </a:r>
            <a:endParaRPr lang="en-US" dirty="0"/>
          </a:p>
          <a:p>
            <a:pPr lvl="1"/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::event() </a:t>
            </a:r>
          </a:p>
          <a:p>
            <a:r>
              <a:rPr lang="en-US" dirty="0" smtClean="0"/>
              <a:t>Specific typed event handlers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QKeyEvent</a:t>
            </a:r>
            <a:r>
              <a:rPr lang="en-US" dirty="0">
                <a:latin typeface="Courier New"/>
                <a:cs typeface="Courier New"/>
              </a:rPr>
              <a:t>*)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 smtClean="0">
                <a:latin typeface="Courier New"/>
                <a:cs typeface="Courier New"/>
              </a:rPr>
              <a:t>*)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wheelEvent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QGraphicsSceneWheelEvent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 smtClean="0">
                <a:latin typeface="Courier New"/>
                <a:cs typeface="Courier New"/>
              </a:rPr>
              <a:t>*)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QGraphicsSceneContextMenuEvent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QGraphicsSceneDragDropEvent</a:t>
            </a:r>
            <a:r>
              <a:rPr lang="en-US" dirty="0">
                <a:latin typeface="Courier New"/>
                <a:cs typeface="Courier New"/>
              </a:rPr>
              <a:t>*)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QFocusEvent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hoverEnterEvent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QGraphicsSceneHoverEvent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When overriding mouse event handlers: 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sure to call base-class versions, too. Without this, the item select, </a:t>
            </a:r>
            <a:r>
              <a:rPr lang="en-US" dirty="0" smtClean="0"/>
              <a:t>focus</a:t>
            </a:r>
            <a:r>
              <a:rPr lang="en-US" dirty="0"/>
              <a:t>, move behavior will not work as expected.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Handler </a:t>
            </a:r>
            <a:r>
              <a:rPr lang="en-US" dirty="0" smtClean="0"/>
              <a:t>Examples 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63931"/>
            <a:ext cx="7817012" cy="3702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wheelEvent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QWheelEvent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factor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0.2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qAbs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dirty="0">
                <a:latin typeface="Courier New"/>
                <a:cs typeface="Courier New"/>
              </a:rPr>
              <a:t>delta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120.0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dirty="0">
                <a:latin typeface="Courier New"/>
                <a:cs typeface="Courier New"/>
              </a:rPr>
              <a:t>delta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(factor);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/factor);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keyPressEvent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QKeyEvent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switch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dirty="0">
                <a:latin typeface="Courier New"/>
                <a:cs typeface="Courier New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case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Key_Plus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break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case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Key_Minus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zoom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break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keyPressEvent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(event);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499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Detection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Determines when items’ shapes intersect </a:t>
            </a:r>
          </a:p>
          <a:p>
            <a:r>
              <a:rPr lang="en-US" dirty="0" smtClean="0"/>
              <a:t>Two methods for collision detection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collidesWithItem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 other)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collidingItems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ItemSelectionMode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/>
              <a:t> used for collision detection </a:t>
            </a:r>
          </a:p>
          <a:p>
            <a:pPr lvl="1"/>
            <a:r>
              <a:rPr lang="en-US" dirty="0" smtClean="0"/>
              <a:t>Must be overridden properly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Overloaded forms take </a:t>
            </a:r>
            <a:r>
              <a:rPr lang="en-US" dirty="0" err="1" smtClean="0">
                <a:latin typeface="Courier New"/>
                <a:cs typeface="Courier New"/>
              </a:rPr>
              <a:t>QRectF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QPolygonF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 items found in </a:t>
            </a:r>
            <a:r>
              <a:rPr lang="en-US" dirty="0" err="1" smtClean="0"/>
              <a:t>rect</a:t>
            </a:r>
            <a:r>
              <a:rPr lang="en-US" dirty="0"/>
              <a:t>/polygon/shape </a:t>
            </a:r>
          </a:p>
        </p:txBody>
      </p:sp>
    </p:spTree>
    <p:extLst>
      <p:ext uri="{BB962C8B-B14F-4D97-AF65-F5344CB8AC3E}">
        <p14:creationId xmlns:p14="http://schemas.microsoft.com/office/powerpoint/2010/main" val="6618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Corner </a:t>
            </a:r>
            <a:r>
              <a:rPr lang="en-US" i="1" dirty="0" smtClean="0"/>
              <a:t>Drag </a:t>
            </a:r>
            <a:r>
              <a:rPr lang="en-US" i="1" dirty="0"/>
              <a:t>B</a:t>
            </a:r>
            <a:r>
              <a:rPr lang="en-US" i="1" dirty="0" smtClean="0"/>
              <a:t>utton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 smtClean="0"/>
              <a:t>Definea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which can display an image, and has at least </a:t>
            </a:r>
            <a:r>
              <a:rPr lang="en-US" dirty="0"/>
              <a:t>1 child item, that is a "corner drag" button, permitting the user to click and drag the button, to resize or rotate the image. </a:t>
            </a:r>
          </a:p>
          <a:p>
            <a:pPr fontAlgn="auto"/>
            <a:r>
              <a:rPr lang="en-US" dirty="0" smtClean="0"/>
              <a:t>Start with the handout, provided in </a:t>
            </a:r>
            <a:r>
              <a:rPr lang="en-US" dirty="0" smtClean="0">
                <a:latin typeface="Courier New"/>
                <a:cs typeface="Courier New"/>
              </a:rPr>
              <a:t>lab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cornerdrag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Further details are </a:t>
            </a:r>
            <a:r>
              <a:rPr lang="en-US" dirty="0"/>
              <a:t>in the </a:t>
            </a:r>
            <a:r>
              <a:rPr lang="en-US" dirty="0" err="1">
                <a:latin typeface="Courier New"/>
                <a:cs typeface="Courier New"/>
              </a:rPr>
              <a:t>readme.txt</a:t>
            </a:r>
            <a:r>
              <a:rPr lang="en-US" dirty="0"/>
              <a:t> in the same directory. </a:t>
            </a:r>
          </a:p>
        </p:txBody>
      </p:sp>
      <p:pic>
        <p:nvPicPr>
          <p:cNvPr id="4" name="Picture 3" descr="corner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66" y="2921890"/>
            <a:ext cx="2798987" cy="22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Widgets in a Scene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013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Widgets in a Scene </a:t>
            </a:r>
            <a:br>
              <a:rPr lang="en-US" dirty="0"/>
            </a:br>
            <a:endParaRPr lang="en-US" noProof="0" dirty="0"/>
          </a:p>
        </p:txBody>
      </p:sp>
      <p:pic>
        <p:nvPicPr>
          <p:cNvPr id="4" name="Picture 3" descr="padnavig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73" y="946134"/>
            <a:ext cx="3599450" cy="37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</a:t>
            </a:r>
            <a:r>
              <a:rPr lang="en-US" dirty="0" smtClean="0"/>
              <a:t>Are </a:t>
            </a:r>
            <a:r>
              <a:rPr lang="en-US" dirty="0"/>
              <a:t>not </a:t>
            </a:r>
            <a:r>
              <a:rPr lang="en-US" dirty="0" smtClean="0"/>
              <a:t>Widgets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Lightweight compared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 signals</a:t>
            </a:r>
            <a:r>
              <a:rPr lang="en-US" dirty="0"/>
              <a:t>/slots/properties </a:t>
            </a:r>
            <a:endParaRPr lang="en-US" dirty="0" smtClean="0"/>
          </a:p>
          <a:p>
            <a:pPr lvl="1"/>
            <a:r>
              <a:rPr lang="en-US" dirty="0" smtClean="0"/>
              <a:t>Scenes can easily contain thousands of Items </a:t>
            </a:r>
            <a:endParaRPr lang="en-US" dirty="0"/>
          </a:p>
          <a:p>
            <a:pPr lvl="1"/>
            <a:r>
              <a:rPr lang="en-US" dirty="0" smtClean="0"/>
              <a:t>Uses different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/>
              <a:t> sub</a:t>
            </a:r>
            <a:r>
              <a:rPr lang="en-US" dirty="0"/>
              <a:t>-</a:t>
            </a:r>
            <a:r>
              <a:rPr lang="en-US" dirty="0" smtClean="0"/>
              <a:t>hierarchy (derived from </a:t>
            </a:r>
            <a:r>
              <a:rPr lang="en-US" dirty="0" err="1" smtClean="0">
                <a:latin typeface="Courier New"/>
                <a:cs typeface="Courier New"/>
              </a:rPr>
              <a:t>QGraphicsSceneEvent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Supports transformations directly </a:t>
            </a:r>
            <a:endParaRPr lang="en-US" dirty="0"/>
          </a:p>
          <a:p>
            <a:pPr fontAlgn="auto"/>
            <a:endParaRPr lang="en-US" dirty="0" smtClean="0">
              <a:latin typeface="Courier New"/>
              <a:cs typeface="Courier New"/>
            </a:endParaRP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Derived from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/>
              <a:t> (less light</a:t>
            </a:r>
            <a:r>
              <a:rPr lang="en-US" dirty="0"/>
              <a:t>-weight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Supports signals, slots, properties, etc.</a:t>
            </a:r>
            <a:endParaRPr lang="en-US" dirty="0"/>
          </a:p>
          <a:p>
            <a:pPr lvl="1"/>
            <a:r>
              <a:rPr lang="en-US" dirty="0" smtClean="0"/>
              <a:t>Can be embedded in a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/>
              <a:t> with a </a:t>
            </a:r>
            <a:r>
              <a:rPr lang="en-US" dirty="0" err="1" smtClean="0"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677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functionality graphics item</a:t>
            </a:r>
            <a:endParaRPr lang="en-US" dirty="0"/>
          </a:p>
          <a:p>
            <a:r>
              <a:rPr lang="en-US" dirty="0" smtClean="0"/>
              <a:t>Provides signals</a:t>
            </a:r>
            <a:r>
              <a:rPr lang="en-US" dirty="0"/>
              <a:t>/slots</a:t>
            </a:r>
            <a:r>
              <a:rPr lang="en-US" dirty="0" smtClean="0"/>
              <a:t>, layouts, geometry, palette, etc</a:t>
            </a:r>
            <a:r>
              <a:rPr lang="en-US" dirty="0"/>
              <a:t>. </a:t>
            </a:r>
          </a:p>
          <a:p>
            <a:r>
              <a:rPr lang="en-US" i="1" dirty="0" smtClean="0"/>
              <a:t>Not </a:t>
            </a:r>
            <a:r>
              <a:rPr lang="en-US" dirty="0" smtClean="0"/>
              <a:t>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Base class for </a:t>
            </a:r>
            <a:r>
              <a:rPr lang="en-US" dirty="0" err="1" smtClean="0"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qgraphicswidget-u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07" y="2607000"/>
            <a:ext cx="44161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8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QGraphicsProxyWidget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that can embed 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in a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Handles complex widgets like </a:t>
            </a:r>
            <a:r>
              <a:rPr lang="en-US" dirty="0" err="1" smtClean="0">
                <a:latin typeface="Courier New"/>
                <a:cs typeface="Courier New"/>
              </a:rPr>
              <a:t>QFileDialog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Takes </a:t>
            </a:r>
            <a:r>
              <a:rPr lang="en-US" i="1" dirty="0" smtClean="0"/>
              <a:t>ownership </a:t>
            </a:r>
            <a:r>
              <a:rPr lang="en-US" dirty="0" smtClean="0"/>
              <a:t>of related widget </a:t>
            </a:r>
          </a:p>
          <a:p>
            <a:pPr lvl="1"/>
            <a:r>
              <a:rPr lang="en-US" dirty="0" smtClean="0"/>
              <a:t>Synchronizes states</a:t>
            </a:r>
            <a:r>
              <a:rPr lang="en-US" dirty="0"/>
              <a:t>/</a:t>
            </a:r>
            <a:r>
              <a:rPr lang="en-US" dirty="0" smtClean="0"/>
              <a:t>properties:</a:t>
            </a:r>
            <a:endParaRPr lang="en-US" dirty="0"/>
          </a:p>
          <a:p>
            <a:pPr lvl="2"/>
            <a:r>
              <a:rPr lang="en-US" dirty="0" smtClean="0"/>
              <a:t>visible, enabled, geometry, style, palette, font, cursor, </a:t>
            </a:r>
            <a:r>
              <a:rPr lang="en-US" dirty="0" err="1" smtClean="0"/>
              <a:t>sizeHint</a:t>
            </a:r>
            <a:r>
              <a:rPr lang="en-US" dirty="0"/>
              <a:t>, </a:t>
            </a:r>
            <a:r>
              <a:rPr lang="en-US" dirty="0" err="1" smtClean="0"/>
              <a:t>windowTitle</a:t>
            </a:r>
            <a:r>
              <a:rPr lang="en-US" dirty="0"/>
              <a:t>, </a:t>
            </a:r>
            <a:r>
              <a:rPr lang="en-US" dirty="0" smtClean="0"/>
              <a:t>etc.</a:t>
            </a:r>
            <a:endParaRPr lang="en-US" dirty="0"/>
          </a:p>
          <a:p>
            <a:pPr lvl="2"/>
            <a:r>
              <a:rPr lang="en-US" dirty="0" smtClean="0"/>
              <a:t>Proxies events between Widget and </a:t>
            </a:r>
            <a:r>
              <a:rPr lang="en-US" dirty="0" err="1" smtClean="0"/>
              <a:t>GraphicsView</a:t>
            </a:r>
            <a:endParaRPr lang="en-US" dirty="0"/>
          </a:p>
          <a:p>
            <a:pPr lvl="1"/>
            <a:r>
              <a:rPr lang="en-US" dirty="0" smtClean="0"/>
              <a:t>If either (widget or proxy) is deleted, the other is also!</a:t>
            </a:r>
          </a:p>
          <a:p>
            <a:endParaRPr lang="en-US" dirty="0" smtClean="0"/>
          </a:p>
          <a:p>
            <a:r>
              <a:rPr lang="en-US" dirty="0" smtClean="0"/>
              <a:t>Widget must not already have a parent </a:t>
            </a:r>
          </a:p>
          <a:p>
            <a:pPr lvl="1"/>
            <a:r>
              <a:rPr lang="en-US" dirty="0" smtClean="0"/>
              <a:t>Only top</a:t>
            </a:r>
            <a:r>
              <a:rPr lang="en-US" dirty="0"/>
              <a:t>-</a:t>
            </a:r>
            <a:r>
              <a:rPr lang="en-US" dirty="0" smtClean="0"/>
              <a:t>level widgets can be added to a scene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Stretch</a:t>
            </a:r>
            <a:endParaRPr lang="en-US" b="1" dirty="0"/>
          </a:p>
          <a:p>
            <a:pPr lvl="1"/>
            <a:r>
              <a:rPr lang="en-US" i="1" dirty="0" smtClean="0"/>
              <a:t>Relative size factor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addStretch</a:t>
            </a:r>
            <a:r>
              <a:rPr lang="en-US" dirty="0">
                <a:latin typeface="Courier New"/>
                <a:cs typeface="Courier New"/>
              </a:rPr>
              <a:t>(stretch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setRowStretch</a:t>
            </a:r>
            <a:r>
              <a:rPr lang="en-US" dirty="0">
                <a:latin typeface="Courier New"/>
                <a:cs typeface="Courier New"/>
              </a:rPr>
              <a:t>(row, 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setColumnStretch</a:t>
            </a:r>
            <a:r>
              <a:rPr lang="en-US" dirty="0">
                <a:latin typeface="Courier New"/>
                <a:cs typeface="Courier New"/>
              </a:rPr>
              <a:t>(col, stretch) </a:t>
            </a:r>
          </a:p>
          <a:p>
            <a:r>
              <a:rPr lang="en-US" b="1" dirty="0" smtClean="0"/>
              <a:t>Contents Margins</a:t>
            </a:r>
            <a:endParaRPr lang="en-US" b="1" dirty="0"/>
          </a:p>
          <a:p>
            <a:pPr lvl="1"/>
            <a:r>
              <a:rPr lang="en-US" i="1" dirty="0" smtClean="0"/>
              <a:t>Space reserved around the managed widgets.</a:t>
            </a:r>
            <a:endParaRPr lang="en-US" i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setContentsMargins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l,t,r,b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b="1" dirty="0" smtClean="0"/>
              <a:t>Spacing</a:t>
            </a:r>
            <a:endParaRPr lang="en-US" b="1" dirty="0"/>
          </a:p>
          <a:p>
            <a:pPr lvl="1"/>
            <a:r>
              <a:rPr lang="en-US" i="1" dirty="0" smtClean="0"/>
              <a:t>Space reserved between widgets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addSpacing</a:t>
            </a:r>
            <a:r>
              <a:rPr lang="en-US" dirty="0">
                <a:latin typeface="Courier New"/>
                <a:cs typeface="Courier New"/>
              </a:rPr>
              <a:t>(size) </a:t>
            </a:r>
          </a:p>
        </p:txBody>
      </p:sp>
      <p:pic>
        <p:nvPicPr>
          <p:cNvPr id="7" name="Picture 6" descr="stre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09" y="1888979"/>
            <a:ext cx="2454725" cy="477682"/>
          </a:xfrm>
          <a:prstGeom prst="rect">
            <a:avLst/>
          </a:prstGeom>
        </p:spPr>
      </p:pic>
      <p:pic>
        <p:nvPicPr>
          <p:cNvPr id="8" name="Picture 7" descr="margins-spac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23" y="3680024"/>
            <a:ext cx="1948511" cy="12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Widget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90954"/>
            <a:ext cx="7817012" cy="2972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*calendar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scene;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*proxy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scene.addWidget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(calendar);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view(&amp;scene);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0848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layout of </a:t>
            </a:r>
            <a:r>
              <a:rPr lang="en-US" dirty="0" err="1" smtClean="0">
                <a:latin typeface="Courier New"/>
                <a:cs typeface="Courier New"/>
              </a:rPr>
              <a:t>QGraphicsLayoutItem</a:t>
            </a:r>
            <a:r>
              <a:rPr lang="en-US" dirty="0" smtClean="0"/>
              <a:t> (</a:t>
            </a:r>
            <a:r>
              <a:rPr lang="en-US" dirty="0"/>
              <a:t>+derived</a:t>
            </a:r>
            <a:r>
              <a:rPr lang="en-US" dirty="0" smtClean="0"/>
              <a:t>) classes in </a:t>
            </a:r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Concrete classes: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QGraphicsLinearLayout</a:t>
            </a:r>
            <a:r>
              <a:rPr lang="en-US" dirty="0" smtClean="0"/>
              <a:t>: equivalent to </a:t>
            </a:r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 smtClean="0"/>
              <a:t>, arranges items </a:t>
            </a:r>
            <a:r>
              <a:rPr lang="en-US" dirty="0"/>
              <a:t>horizontally or vertically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QGraphicsGridLayout</a:t>
            </a:r>
            <a:r>
              <a:rPr lang="en-US" dirty="0" smtClean="0"/>
              <a:t>: equivalent to </a:t>
            </a:r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 smtClean="0"/>
              <a:t>, arranges items in a </a:t>
            </a:r>
            <a:r>
              <a:rPr lang="en-US" dirty="0"/>
              <a:t>grid 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- set layout for child items of </a:t>
            </a:r>
            <a:r>
              <a:rPr lang="en-US" dirty="0" smtClean="0"/>
              <a:t>this </a:t>
            </a:r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8471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Widgets in a Scene </a:t>
            </a:r>
            <a:br>
              <a:rPr lang="en-US" i="1" dirty="0"/>
            </a:b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674314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Starting with the </a:t>
            </a:r>
            <a:r>
              <a:rPr lang="en-US" dirty="0" smtClean="0">
                <a:latin typeface="Courier New"/>
                <a:cs typeface="Courier New"/>
              </a:rPr>
              <a:t>lab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mapviewer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handout, add zooming controls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Suggested widgets: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QPushButtons</a:t>
            </a:r>
            <a:r>
              <a:rPr lang="en-US" dirty="0" smtClean="0"/>
              <a:t> for +</a:t>
            </a:r>
            <a:r>
              <a:rPr lang="en-US" dirty="0"/>
              <a:t>/</a:t>
            </a:r>
            <a:r>
              <a:rPr lang="en-US" dirty="0" smtClean="0"/>
              <a:t>-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QSlider</a:t>
            </a:r>
            <a:r>
              <a:rPr lang="en-US" dirty="0" smtClean="0"/>
              <a:t> for selecting zoom level directly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QGraphicsLayout</a:t>
            </a:r>
            <a:r>
              <a:rPr lang="en-US" dirty="0" smtClean="0"/>
              <a:t> to layout the widgets </a:t>
            </a:r>
            <a:endParaRPr lang="en-US" dirty="0"/>
          </a:p>
          <a:p>
            <a:r>
              <a:rPr lang="en-US" dirty="0" smtClean="0"/>
              <a:t>Make the mouse work like a "</a:t>
            </a:r>
            <a:r>
              <a:rPr lang="en-US" dirty="0"/>
              <a:t>hand-</a:t>
            </a:r>
            <a:r>
              <a:rPr lang="en-US" dirty="0" smtClean="0"/>
              <a:t>grab” tool on drag, so we can see different </a:t>
            </a:r>
            <a:r>
              <a:rPr lang="en-US" dirty="0"/>
              <a:t>zoomed areas. </a:t>
            </a:r>
          </a:p>
        </p:txBody>
      </p:sp>
      <p:pic>
        <p:nvPicPr>
          <p:cNvPr id="4" name="Picture 3" descr="mapview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78" y="1370837"/>
            <a:ext cx="3674761" cy="280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090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</a:t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Items can be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Dragged </a:t>
            </a:r>
          </a:p>
          <a:p>
            <a:pPr lvl="1"/>
            <a:r>
              <a:rPr lang="en-US" dirty="0" smtClean="0"/>
              <a:t>Dropped onto other items </a:t>
            </a:r>
          </a:p>
          <a:p>
            <a:pPr lvl="1"/>
            <a:r>
              <a:rPr lang="en-US" dirty="0" smtClean="0"/>
              <a:t>Dropped onto scenes </a:t>
            </a:r>
          </a:p>
          <a:p>
            <a:pPr lvl="2"/>
            <a:r>
              <a:rPr lang="en-US" dirty="0" smtClean="0"/>
              <a:t>For handling empty drop areas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4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Drag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an item drag is similar to dragging from 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Override event handlers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decide if drag started? If so:</a:t>
            </a:r>
          </a:p>
          <a:p>
            <a:pPr lvl="1"/>
            <a:r>
              <a:rPr lang="en-US" dirty="0" smtClean="0"/>
              <a:t>Create a </a:t>
            </a:r>
            <a:r>
              <a:rPr lang="en-US" dirty="0" err="1" smtClean="0">
                <a:latin typeface="Courier New"/>
                <a:cs typeface="Courier New"/>
              </a:rPr>
              <a:t>QDrag</a:t>
            </a:r>
            <a:r>
              <a:rPr lang="en-US" dirty="0" smtClean="0"/>
              <a:t> instance</a:t>
            </a:r>
            <a:endParaRPr lang="en-US" dirty="0"/>
          </a:p>
          <a:p>
            <a:pPr lvl="1"/>
            <a:r>
              <a:rPr lang="en-US" dirty="0" smtClean="0"/>
              <a:t>Attach a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/>
              <a:t> to it </a:t>
            </a:r>
          </a:p>
          <a:p>
            <a:pPr lvl="2"/>
            <a:r>
              <a:rPr lang="en-US" dirty="0" smtClean="0"/>
              <a:t>See section on Drag and Drop for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/>
              <a:t> info 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>
                <a:latin typeface="Courier New"/>
                <a:cs typeface="Courier New"/>
              </a:rPr>
              <a:t>QDrag</a:t>
            </a:r>
            <a:r>
              <a:rPr lang="en-US" dirty="0">
                <a:latin typeface="Courier New"/>
                <a:cs typeface="Courier New"/>
              </a:rPr>
              <a:t>::exec()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Function returns when user drops </a:t>
            </a:r>
          </a:p>
          <a:p>
            <a:pPr lvl="2"/>
            <a:r>
              <a:rPr lang="en-US" dirty="0" smtClean="0"/>
              <a:t>Does not block event loop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 </a:t>
            </a:r>
            <a:r>
              <a:rPr lang="en-US" dirty="0" smtClean="0"/>
              <a:t>Scene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To accept drop:</a:t>
            </a:r>
            <a:endParaRPr lang="en-US" dirty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acceptProposedAction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setDropAction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DropAction</a:t>
            </a:r>
            <a:r>
              <a:rPr lang="en-US" dirty="0">
                <a:latin typeface="Courier New"/>
                <a:cs typeface="Courier New"/>
              </a:rPr>
              <a:t>); accept();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  <a:p>
            <a:r>
              <a:rPr lang="en-US" dirty="0" smtClean="0"/>
              <a:t>Optional overrides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dragLeaveEvent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6373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startDrag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/>
              <a:t>E</a:t>
            </a:r>
            <a:r>
              <a:rPr lang="en-US" dirty="0" smtClean="0"/>
              <a:t>xample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168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startDrag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selectedItems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>
                <a:latin typeface="Courier New"/>
                <a:cs typeface="Courier New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()&gt;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QListWidgetItem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selectedItems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()[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[...]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DiagramItem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createItem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toolType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QByteArray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::number(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qulonglong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item-&gt;</a:t>
            </a:r>
            <a:r>
              <a:rPr lang="en-US" dirty="0">
                <a:latin typeface="Courier New"/>
                <a:cs typeface="Courier New"/>
              </a:rPr>
              <a:t>icon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drag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setHotSpot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pix.rect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().center()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drag-&gt;</a:t>
            </a:r>
            <a:r>
              <a:rPr lang="en-US" dirty="0">
                <a:latin typeface="Courier New"/>
                <a:cs typeface="Courier New"/>
              </a:rPr>
              <a:t>exec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IgnoreAction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delete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cancelled,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must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delete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ex-draganddrop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77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on a </a:t>
            </a:r>
            <a:r>
              <a:rPr lang="en-US" dirty="0" smtClean="0"/>
              <a:t>Scene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330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DiagramScene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event) {</a:t>
            </a:r>
            <a:endParaRPr lang="en-US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if (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hasFormat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reinterpret_cast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>
                <a:latin typeface="Courier New"/>
                <a:cs typeface="Courier New"/>
              </a:rPr>
              <a:t>data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toULongLong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err="1" smtClean="0">
                <a:latin typeface="Courier New"/>
                <a:cs typeface="Courier New"/>
              </a:rPr>
              <a:t>addItem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item-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ItemIsMovable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ItemIsFocusable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dirty="0" err="1">
                <a:latin typeface="Courier New"/>
                <a:cs typeface="Courier New"/>
              </a:rPr>
              <a:t>scenePos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acceptProposedAction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Call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baseclass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per-item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dropEvent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event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ex-draganddrop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35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an </a:t>
            </a:r>
            <a:r>
              <a:rPr lang="en-US" dirty="0" smtClean="0"/>
              <a:t>Item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To drop into an item:</a:t>
            </a:r>
            <a:endParaRPr lang="en-US" dirty="0"/>
          </a:p>
          <a:p>
            <a:pPr lvl="1"/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Optional override: </a:t>
            </a:r>
            <a:r>
              <a:rPr lang="en-US" dirty="0" err="1" smtClean="0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(if the item can only accept drops in </a:t>
            </a:r>
            <a:r>
              <a:rPr lang="en-US" dirty="0"/>
              <a:t>some parts of its area)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294904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DiagramItem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hasColor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acceptProposedAction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DiagramScene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{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(e-&gt;</a:t>
            </a:r>
            <a:r>
              <a:rPr lang="en-US" dirty="0" err="1">
                <a:latin typeface="Courier New"/>
                <a:cs typeface="Courier New"/>
              </a:rPr>
              <a:t>mimeData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hasFormat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application/x-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 </a:t>
            </a:r>
            <a:r>
              <a:rPr lang="en-US" dirty="0" smtClean="0">
                <a:latin typeface="Courier New"/>
                <a:cs typeface="Courier New"/>
              </a:rPr>
              <a:t>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acceptProposedAction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dragEnterEvent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ex-draganddrop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13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Strut</a:t>
            </a:r>
            <a:endParaRPr lang="en-US" b="1" dirty="0"/>
          </a:p>
          <a:p>
            <a:pPr lvl="1"/>
            <a:r>
              <a:rPr lang="en-US" i="1" dirty="0" smtClean="0"/>
              <a:t>Limits perpendicular box dimension </a:t>
            </a:r>
            <a:endParaRPr lang="en-US" dirty="0" smtClean="0"/>
          </a:p>
          <a:p>
            <a:pPr lvl="1"/>
            <a:r>
              <a:rPr lang="en-US" dirty="0" smtClean="0"/>
              <a:t>e.g. height for </a:t>
            </a:r>
            <a:r>
              <a:rPr lang="en-US" dirty="0" err="1" smtClean="0">
                <a:latin typeface="Courier New"/>
                <a:cs typeface="Courier New"/>
              </a:rPr>
              <a:t>QHBoxLayout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 smtClean="0"/>
              <a:t>Only for box layouts </a:t>
            </a:r>
            <a:endParaRPr lang="en-US" dirty="0"/>
          </a:p>
          <a:p>
            <a:r>
              <a:rPr lang="en-US" b="1" dirty="0" smtClean="0"/>
              <a:t>Min, max and fixed sizes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i="1" dirty="0" smtClean="0"/>
              <a:t>Individual width and height constraints also available </a:t>
            </a:r>
            <a:endParaRPr lang="en-US" dirty="0"/>
          </a:p>
          <a:p>
            <a:r>
              <a:rPr lang="en-US" b="1" dirty="0" smtClean="0"/>
              <a:t>Nested Layouts</a:t>
            </a:r>
            <a:endParaRPr lang="en-US" b="1" dirty="0"/>
          </a:p>
          <a:p>
            <a:pPr lvl="1"/>
            <a:r>
              <a:rPr lang="en-US" i="1" dirty="0" smtClean="0"/>
              <a:t>Allows flexible layouts</a:t>
            </a:r>
            <a:endParaRPr lang="en-US" i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addLayout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4" name="Picture 3" descr="nes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56" y="2910075"/>
            <a:ext cx="1885192" cy="1993537"/>
          </a:xfrm>
          <a:prstGeom prst="rect">
            <a:avLst/>
          </a:prstGeom>
        </p:spPr>
      </p:pic>
      <p:pic>
        <p:nvPicPr>
          <p:cNvPr id="9" name="Picture 8" descr="min-max-prefe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22" y="1370838"/>
            <a:ext cx="1895912" cy="1141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customlayout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525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Effects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693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Effects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Effects can be applied to graphics items: </a:t>
            </a:r>
          </a:p>
          <a:p>
            <a:r>
              <a:rPr lang="en-US" dirty="0" smtClean="0"/>
              <a:t>Base class for effects is </a:t>
            </a:r>
            <a:r>
              <a:rPr lang="en-US" dirty="0" err="1" smtClean="0">
                <a:latin typeface="Courier New"/>
                <a:cs typeface="Courier New"/>
              </a:rPr>
              <a:t>QGraphicsEffect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Standard effects include blur, colorize, opacity and drop shadow</a:t>
            </a:r>
            <a:r>
              <a:rPr lang="en-US" dirty="0"/>
              <a:t>. </a:t>
            </a:r>
          </a:p>
          <a:p>
            <a:r>
              <a:rPr lang="en-US" dirty="0" smtClean="0"/>
              <a:t>Effects are set on items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setGraphicsEffect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Effects cannot be shared or layered.</a:t>
            </a:r>
            <a:endParaRPr lang="en-US" dirty="0"/>
          </a:p>
          <a:p>
            <a:r>
              <a:rPr lang="en-US" dirty="0" smtClean="0"/>
              <a:t>Custom effects can be written</a:t>
            </a:r>
            <a:r>
              <a:rPr lang="en-US" dirty="0"/>
              <a:t>. </a:t>
            </a:r>
          </a:p>
        </p:txBody>
      </p:sp>
      <p:pic>
        <p:nvPicPr>
          <p:cNvPr id="4" name="Picture 3" descr="graphics-effect-bl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4" y="3877553"/>
            <a:ext cx="1812342" cy="1278270"/>
          </a:xfrm>
          <a:prstGeom prst="rect">
            <a:avLst/>
          </a:prstGeom>
        </p:spPr>
      </p:pic>
      <p:pic>
        <p:nvPicPr>
          <p:cNvPr id="7" name="Picture 6" descr="graphics-effect-coloriz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13" y="3879712"/>
            <a:ext cx="1796971" cy="1276110"/>
          </a:xfrm>
          <a:prstGeom prst="rect">
            <a:avLst/>
          </a:prstGeom>
        </p:spPr>
      </p:pic>
      <p:pic>
        <p:nvPicPr>
          <p:cNvPr id="8" name="Picture 7" descr="graphics-effect-drop-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39" y="3879712"/>
            <a:ext cx="1821788" cy="1284933"/>
          </a:xfrm>
          <a:prstGeom prst="rect">
            <a:avLst/>
          </a:prstGeom>
        </p:spPr>
      </p:pic>
      <p:pic>
        <p:nvPicPr>
          <p:cNvPr id="9" name="Picture 8" descr="graphics-effect-opacit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15" y="3877553"/>
            <a:ext cx="1820348" cy="12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Graphics Effect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Applying a blur effect to a </a:t>
            </a:r>
            <a:r>
              <a:rPr lang="en-US" dirty="0" err="1" smtClean="0"/>
              <a:t>pixmap</a:t>
            </a:r>
            <a:r>
              <a:rPr lang="en-US" dirty="0"/>
              <a:t>.</a:t>
            </a:r>
            <a:br>
              <a:rPr lang="en-US" dirty="0"/>
            </a:b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 effect is owned by the item that uses it.</a:t>
            </a:r>
            <a:endParaRPr lang="en-US" dirty="0"/>
          </a:p>
          <a:p>
            <a:r>
              <a:rPr lang="en-US" dirty="0" smtClean="0"/>
              <a:t>Updating an effect causes the item to be updated</a:t>
            </a:r>
            <a:r>
              <a:rPr lang="en-US" dirty="0"/>
              <a:t>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76498"/>
            <a:ext cx="7817012" cy="993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qt-banner.png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blurItem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scene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blurEffect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blurItem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setGraphicsEffect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blurEffect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blurEffect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setBlurRadius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935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Performance Tuning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569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Don't draw what you can't see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QStyleOptionGraphicsItem</a:t>
            </a:r>
            <a:r>
              <a:rPr lang="en-US" dirty="0" smtClean="0"/>
              <a:t> passed to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smtClean="0">
                <a:latin typeface="Courier New"/>
                <a:cs typeface="Courier New"/>
              </a:rPr>
              <a:t>palette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state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matrix</a:t>
            </a:r>
            <a:r>
              <a:rPr lang="en-US" dirty="0" smtClean="0"/>
              <a:t> members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qreal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levelOfDetailFromTransform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>
                <a:latin typeface="Courier New"/>
                <a:cs typeface="Courier New"/>
              </a:rPr>
              <a:t> T)</a:t>
            </a:r>
            <a:r>
              <a:rPr lang="en-US" dirty="0"/>
              <a:t> method </a:t>
            </a:r>
          </a:p>
          <a:p>
            <a:endParaRPr lang="en-US" dirty="0" smtClean="0"/>
          </a:p>
          <a:p>
            <a:r>
              <a:rPr lang="en-US" dirty="0" smtClean="0"/>
              <a:t>"</a:t>
            </a:r>
            <a:r>
              <a:rPr lang="en-US" dirty="0" err="1" smtClean="0"/>
              <a:t>levelOfDetail</a:t>
            </a:r>
            <a:r>
              <a:rPr lang="en-US" dirty="0" smtClean="0"/>
              <a:t>” is max width</a:t>
            </a:r>
            <a:r>
              <a:rPr lang="en-US" dirty="0"/>
              <a:t>/</a:t>
            </a:r>
            <a:r>
              <a:rPr lang="en-US" dirty="0" smtClean="0"/>
              <a:t>height of the unity rectangle needed to draw this </a:t>
            </a:r>
            <a:r>
              <a:rPr lang="en-US" dirty="0"/>
              <a:t>shape onto a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with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of </a:t>
            </a: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worldTransform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of </a:t>
            </a:r>
            <a:r>
              <a:rPr lang="en-US" dirty="0" smtClean="0">
                <a:latin typeface="Courier New"/>
                <a:cs typeface="Courier New"/>
              </a:rPr>
              <a:t>painter</a:t>
            </a:r>
            <a:r>
              <a:rPr lang="en-US" dirty="0" smtClean="0"/>
              <a:t> for current transform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Zoomed out: </a:t>
            </a:r>
            <a:r>
              <a:rPr lang="en-US" dirty="0" err="1" smtClean="0">
                <a:latin typeface="Courier New"/>
                <a:cs typeface="Courier New"/>
              </a:rPr>
              <a:t>levelOfDetail</a:t>
            </a:r>
            <a:r>
              <a:rPr lang="en-US" dirty="0" smtClean="0">
                <a:latin typeface="Courier New"/>
                <a:cs typeface="Courier New"/>
              </a:rPr>
              <a:t> &lt; 1.0 </a:t>
            </a:r>
          </a:p>
          <a:p>
            <a:pPr lvl="1"/>
            <a:r>
              <a:rPr lang="en-US" dirty="0" smtClean="0"/>
              <a:t>Zoomed in: </a:t>
            </a:r>
            <a:r>
              <a:rPr lang="en-US" dirty="0" err="1" smtClean="0">
                <a:latin typeface="Courier New"/>
                <a:cs typeface="Courier New"/>
              </a:rPr>
              <a:t>levelOfDetail</a:t>
            </a:r>
            <a:r>
              <a:rPr lang="en-US" dirty="0" smtClean="0">
                <a:latin typeface="Courier New"/>
                <a:cs typeface="Courier New"/>
              </a:rPr>
              <a:t> &gt; 1.0 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62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</a:t>
            </a:r>
            <a:r>
              <a:rPr lang="en-US" dirty="0" smtClean="0"/>
              <a:t>Detail: </a:t>
            </a:r>
            <a:r>
              <a:rPr lang="en-US" dirty="0"/>
              <a:t>Chip </a:t>
            </a:r>
            <a:r>
              <a:rPr lang="en-US" dirty="0" smtClean="0"/>
              <a:t>Demo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 descr="c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192563"/>
            <a:ext cx="6507008" cy="33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5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Detail: Chip Demo </a:t>
            </a:r>
            <a:r>
              <a:rPr lang="en-US" dirty="0" smtClean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50422"/>
            <a:ext cx="7817012" cy="3094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Chip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*painter,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*option,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option-&gt;</a:t>
            </a:r>
            <a:r>
              <a:rPr lang="en-US" dirty="0" err="1">
                <a:latin typeface="Courier New"/>
                <a:cs typeface="Courier New"/>
              </a:rPr>
              <a:t>levelOfDetailFromTransform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worldTransform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[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font(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"Times"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font.setStyleStrategy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ForceOutline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save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setFont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(font);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scale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180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"Model: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VSC-2000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"Manufacturer: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23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Caching </a:t>
            </a:r>
            <a:r>
              <a:rPr lang="en-US" dirty="0" smtClean="0"/>
              <a:t>Tips 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Cache item painting into a </a:t>
            </a:r>
            <a:r>
              <a:rPr lang="en-US" dirty="0" err="1" smtClean="0"/>
              <a:t>pixmap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runs faster </a:t>
            </a:r>
            <a:endParaRPr lang="en-US" dirty="0"/>
          </a:p>
          <a:p>
            <a:r>
              <a:rPr lang="en-US" dirty="0" smtClean="0"/>
              <a:t>Cache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Avoid re-computing expensive operations that stay the same</a:t>
            </a:r>
            <a:endParaRPr lang="en-US" dirty="0"/>
          </a:p>
          <a:p>
            <a:pPr lvl="1"/>
            <a:r>
              <a:rPr lang="en-US" dirty="0" smtClean="0"/>
              <a:t>Be sure to invalidate manually cached items after zooming and other </a:t>
            </a:r>
            <a:r>
              <a:rPr lang="en-US" dirty="0"/>
              <a:t>transforms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72341"/>
            <a:ext cx="7817012" cy="210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m_rect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calculateBoundingRect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m_rect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QPainterPath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MyItem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latin typeface="Courier New"/>
                <a:cs typeface="Courier New"/>
              </a:rPr>
              <a:t>shape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m_shape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isEmpty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calculateShape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m_shape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725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setCacheMode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Property of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Allows caching of pre</a:t>
            </a:r>
            <a:r>
              <a:rPr lang="en-US" dirty="0"/>
              <a:t>-</a:t>
            </a:r>
            <a:r>
              <a:rPr lang="en-US" dirty="0" smtClean="0"/>
              <a:t>rendered content in a </a:t>
            </a:r>
            <a:r>
              <a:rPr lang="en-US" dirty="0" err="1" smtClean="0">
                <a:latin typeface="Courier New"/>
                <a:cs typeface="Courier New"/>
              </a:rPr>
              <a:t>QPixmap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Drawn on the viewport</a:t>
            </a:r>
            <a:endParaRPr lang="en-US" dirty="0"/>
          </a:p>
          <a:p>
            <a:pPr lvl="1"/>
            <a:r>
              <a:rPr lang="en-US" dirty="0" smtClean="0"/>
              <a:t>Especially useful for gradient shape backgrounds </a:t>
            </a:r>
          </a:p>
          <a:p>
            <a:pPr lvl="1"/>
            <a:r>
              <a:rPr lang="en-US" dirty="0" smtClean="0"/>
              <a:t>Invalidated whenever view is transformed</a:t>
            </a:r>
            <a:r>
              <a:rPr lang="en-US" dirty="0"/>
              <a:t>.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31809"/>
            <a:ext cx="7817012" cy="783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view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setBackgroundBrush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QImage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backgroundtile.png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 smtClean="0">
                <a:latin typeface="Courier New"/>
                <a:cs typeface="Courier New"/>
              </a:rPr>
              <a:t>view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setCacheMode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CacheBackground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73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Tweaking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following methods allow you to tweak performance of view/scene/items: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setViewportUpdateMode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setOptimizationFlags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setItemIndexMethod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setBspTreeDepth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ItemDoesntPropagateOpacityToChildren</a:t>
            </a:r>
            <a:r>
              <a:rPr lang="en-US" dirty="0" smtClean="0"/>
              <a:t> and </a:t>
            </a:r>
            <a:r>
              <a:rPr lang="en-US" dirty="0" err="1">
                <a:latin typeface="Courier New"/>
                <a:cs typeface="Courier New"/>
              </a:rPr>
              <a:t>ItemIgnoresParentOpacity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especially recommended if your items are opaque! </a:t>
            </a:r>
          </a:p>
        </p:txBody>
      </p:sp>
    </p:spTree>
    <p:extLst>
      <p:ext uri="{BB962C8B-B14F-4D97-AF65-F5344CB8AC3E}">
        <p14:creationId xmlns:p14="http://schemas.microsoft.com/office/powerpoint/2010/main" val="17576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Size Policies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/>
              <a:t> describes interest of widget in resizing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policy = widget-&gt;</a:t>
            </a:r>
            <a:r>
              <a:rPr lang="en-US" dirty="0" err="1">
                <a:latin typeface="Courier New"/>
                <a:cs typeface="Courier New"/>
              </a:rPr>
              <a:t>sizePolicy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policy.setHorizontalPolicy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::Fixed);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widget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setSizePolicy</a:t>
            </a:r>
            <a:r>
              <a:rPr lang="en-US" dirty="0">
                <a:latin typeface="Courier New"/>
                <a:cs typeface="Courier New"/>
              </a:rPr>
              <a:t>(policy); </a:t>
            </a:r>
          </a:p>
          <a:p>
            <a:pPr fontAlgn="auto"/>
            <a:r>
              <a:rPr lang="en-US" dirty="0" smtClean="0"/>
              <a:t>One policy per direction (horizontal and vertical</a:t>
            </a:r>
            <a:r>
              <a:rPr lang="en-US" dirty="0"/>
              <a:t>) </a:t>
            </a:r>
          </a:p>
          <a:p>
            <a:pPr fontAlgn="auto"/>
            <a:r>
              <a:rPr lang="en-US" dirty="0"/>
              <a:t>Button-</a:t>
            </a:r>
            <a:r>
              <a:rPr lang="en-US" dirty="0" smtClean="0"/>
              <a:t>like widgets set size policy to the following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May stretch horizontally</a:t>
            </a:r>
            <a:endParaRPr lang="en-US" dirty="0"/>
          </a:p>
          <a:p>
            <a:pPr lvl="1"/>
            <a:r>
              <a:rPr lang="en-US" dirty="0" smtClean="0"/>
              <a:t>Are fixed vertically</a:t>
            </a:r>
            <a:endParaRPr lang="en-US" dirty="0"/>
          </a:p>
          <a:p>
            <a:pPr lvl="1"/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QLineEdit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QProgressBar</a:t>
            </a:r>
            <a:r>
              <a:rPr lang="en-US" dirty="0" smtClean="0"/>
              <a:t>, .</a:t>
            </a:r>
            <a:r>
              <a:rPr lang="en-US" dirty="0"/>
              <a:t>.. </a:t>
            </a:r>
          </a:p>
          <a:p>
            <a:pPr fontAlgn="auto"/>
            <a:r>
              <a:rPr lang="en-US" dirty="0" smtClean="0"/>
              <a:t>Widgets which provide scroll bars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>
                <a:latin typeface="Courier New"/>
                <a:cs typeface="Courier New"/>
              </a:rPr>
              <a:t>QTextEdit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Can use additional space </a:t>
            </a:r>
            <a:endParaRPr lang="en-US" dirty="0"/>
          </a:p>
          <a:p>
            <a:pPr lvl="1"/>
            <a:r>
              <a:rPr lang="en-US" dirty="0" smtClean="0"/>
              <a:t>Work with less than </a:t>
            </a:r>
            <a:r>
              <a:rPr lang="en-US" dirty="0" err="1" smtClean="0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recommended size for widget </a:t>
            </a:r>
          </a:p>
        </p:txBody>
      </p:sp>
    </p:spTree>
    <p:extLst>
      <p:ext uri="{BB962C8B-B14F-4D97-AF65-F5344CB8AC3E}">
        <p14:creationId xmlns:p14="http://schemas.microsoft.com/office/powerpoint/2010/main" val="11979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Tips for B</a:t>
            </a:r>
            <a:r>
              <a:rPr lang="en-US" dirty="0" smtClean="0"/>
              <a:t>etter </a:t>
            </a:r>
            <a:r>
              <a:rPr lang="en-US" dirty="0"/>
              <a:t>P</a:t>
            </a:r>
            <a:r>
              <a:rPr lang="en-US" dirty="0" smtClean="0"/>
              <a:t>erformance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and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are called frequently so they should </a:t>
            </a:r>
            <a:r>
              <a:rPr lang="en-US" dirty="0"/>
              <a:t>run fast!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should be as small as possible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should return simplest reasonable path </a:t>
            </a:r>
            <a:endParaRPr lang="en-US" dirty="0"/>
          </a:p>
          <a:p>
            <a:pPr fontAlgn="auto"/>
            <a:r>
              <a:rPr lang="en-US" dirty="0" smtClean="0"/>
              <a:t>Try to avoid drawing gradients on the painter</a:t>
            </a:r>
          </a:p>
          <a:p>
            <a:pPr lvl="1"/>
            <a:r>
              <a:rPr lang="en-US" dirty="0" smtClean="0"/>
              <a:t>Consider using </a:t>
            </a:r>
            <a:r>
              <a:rPr lang="en-US" dirty="0"/>
              <a:t>pre-rendered backgrounds from images instead. </a:t>
            </a:r>
          </a:p>
          <a:p>
            <a:pPr fontAlgn="auto"/>
            <a:r>
              <a:rPr lang="en-US" dirty="0" smtClean="0"/>
              <a:t>It is costly to dynamically insert</a:t>
            </a:r>
            <a:r>
              <a:rPr lang="en-US" dirty="0"/>
              <a:t>/</a:t>
            </a:r>
            <a:r>
              <a:rPr lang="en-US" dirty="0" smtClean="0"/>
              <a:t>remove items from the scene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hiding and reusing items instead. </a:t>
            </a:r>
          </a:p>
          <a:p>
            <a:pPr fontAlgn="auto"/>
            <a:r>
              <a:rPr lang="en-US" dirty="0" smtClean="0"/>
              <a:t>Embedded widgets in a scene is costly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Try using a different paint engine (</a:t>
            </a:r>
            <a:r>
              <a:rPr lang="en-US" dirty="0"/>
              <a:t>OpenGL</a:t>
            </a:r>
            <a:r>
              <a:rPr lang="en-US" dirty="0" smtClean="0"/>
              <a:t>, Direct3D, etc.)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setViewport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(new </a:t>
            </a:r>
            <a:r>
              <a:rPr lang="en-US" dirty="0" err="1">
                <a:latin typeface="Courier New"/>
                <a:cs typeface="Courier New"/>
              </a:rPr>
              <a:t>QGLWidget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fontAlgn="auto"/>
            <a:r>
              <a:rPr lang="en-US" dirty="0" smtClean="0"/>
              <a:t>Avoid curved and dashed lines </a:t>
            </a:r>
            <a:endParaRPr lang="en-US" dirty="0"/>
          </a:p>
          <a:p>
            <a:pPr fontAlgn="auto"/>
            <a:r>
              <a:rPr lang="en-US" dirty="0" smtClean="0"/>
              <a:t>Alpha blending and antialiasing are expensive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8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Size Policies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93209"/>
              </p:ext>
            </p:extLst>
          </p:nvPr>
        </p:nvGraphicFramePr>
        <p:xfrm>
          <a:off x="941888" y="1559452"/>
          <a:ext cx="6995994" cy="328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144"/>
                <a:gridCol w="2177492"/>
                <a:gridCol w="28223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Policy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Open Sans Light"/>
                          <a:cs typeface="Open Sans Light"/>
                        </a:rPr>
                        <a:t>sizeHint</a:t>
                      </a:r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()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Widget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Fixed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authoritative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cannot grow or shrink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Minimum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minimal, sufficient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expand, no advantage of being larger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Maximum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is maximum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shrink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Preferred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is best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shrink, no advantage of being larger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Minimum Expanding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is minimum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use extra space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Expanding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sensible size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 Light"/>
                          <a:cs typeface="Open Sans Light"/>
                        </a:rPr>
                        <a:t>can grow and</a:t>
                      </a:r>
                      <a:r>
                        <a:rPr lang="en-US" sz="1600" baseline="0" dirty="0" smtClean="0">
                          <a:latin typeface="Open Sans Light"/>
                          <a:cs typeface="Open Sans Light"/>
                        </a:rPr>
                        <a:t> shrink</a:t>
                      </a:r>
                      <a:endParaRPr lang="en-US" sz="16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8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Layout of buttons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084357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Develop the following layouts</a:t>
            </a:r>
            <a:endParaRPr lang="en-US" dirty="0"/>
          </a:p>
          <a:p>
            <a:r>
              <a:rPr lang="en-US" dirty="0" smtClean="0"/>
              <a:t>Adjust the layouts as shown below</a:t>
            </a:r>
            <a:r>
              <a:rPr lang="en-US" dirty="0"/>
              <a:t>. </a:t>
            </a:r>
          </a:p>
          <a:p>
            <a:r>
              <a:rPr lang="en-US" dirty="0" smtClean="0"/>
              <a:t>Optionally:</a:t>
            </a:r>
          </a:p>
          <a:p>
            <a:pPr lvl="1"/>
            <a:r>
              <a:rPr lang="en-US" dirty="0" smtClean="0"/>
              <a:t>Make buttons resize vertically when making the window higher</a:t>
            </a:r>
            <a:r>
              <a:rPr lang="en-US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9" y="1396128"/>
            <a:ext cx="3662888" cy="2728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lab-layoutbuttons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25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143358"/>
              </p:ext>
            </p:extLst>
          </p:nvPr>
        </p:nvGraphicFramePr>
        <p:xfrm>
          <a:off x="423336" y="1024464"/>
          <a:ext cx="8246533" cy="38099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Model/View Framework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Model/View Concept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Showing Simple Data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Proxy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Custom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Delegates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Editing item data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 Widget Mapper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Custom Tree Model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</a:t>
                      </a:r>
                      <a:r>
                        <a:rPr lang="en-US" sz="1400" baseline="0" dirty="0" smtClean="0">
                          <a:latin typeface="Open Sans Light"/>
                          <a:cs typeface="Open Sans Light"/>
                        </a:rPr>
                        <a:t> Widget Mapper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GraphicsView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Using </a:t>
                      </a:r>
                      <a:r>
                        <a:rPr lang="en-US" sz="1400" dirty="0" err="1" smtClean="0">
                          <a:latin typeface="Open Sans Light"/>
                          <a:cs typeface="Open Sans Light"/>
                        </a:rPr>
                        <a:t>GraphicsView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 Classes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Coordinate Systems and Transformations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Creating Custom Items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Widgets in a Scene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Effects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Performance Tuning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02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change the minimum size of a widget</a:t>
            </a:r>
          </a:p>
          <a:p>
            <a:r>
              <a:rPr lang="en-US" dirty="0" smtClean="0"/>
              <a:t>Name the available layout managers.</a:t>
            </a:r>
          </a:p>
          <a:p>
            <a:r>
              <a:rPr lang="en-US" dirty="0" smtClean="0"/>
              <a:t>How do you specify stretch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 smtClean="0"/>
              <a:t>When are you allowed to call </a:t>
            </a:r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 smtClean="0"/>
              <a:t> on a widget</a:t>
            </a:r>
            <a:r>
              <a:rPr lang="en-US" dirty="0"/>
              <a:t>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3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Guidelines for Custom Widgets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066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Creating a Custom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It's as easy as deriving from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 : </a:t>
            </a:r>
            <a:r>
              <a:rPr lang="en-US" b="1" dirty="0">
                <a:latin typeface="Courier New"/>
                <a:cs typeface="Courier New"/>
              </a:rPr>
              <a:t>public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public</a:t>
            </a:r>
            <a:r>
              <a:rPr lang="en-US" dirty="0">
                <a:latin typeface="Courier New"/>
                <a:cs typeface="Courier New"/>
              </a:rPr>
              <a:t>: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  explicit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parent=</a:t>
            </a:r>
            <a:r>
              <a:rPr lang="en-US" dirty="0" smtClean="0">
                <a:latin typeface="Courier New"/>
                <a:cs typeface="Courier New"/>
              </a:rPr>
              <a:t>0)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If </a:t>
            </a:r>
            <a:r>
              <a:rPr lang="en-US" dirty="0" smtClean="0"/>
              <a:t>you need custom Signal Slots </a:t>
            </a:r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latin typeface="Courier New"/>
                <a:cs typeface="Courier New"/>
              </a:rPr>
              <a:t>Q_OBJECT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Use layouts to arrange widgets inside, or paint the widget yourself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959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Base </a:t>
            </a:r>
            <a:r>
              <a:rPr lang="en-US" dirty="0" smtClean="0"/>
              <a:t>Class </a:t>
            </a:r>
            <a:r>
              <a:rPr lang="en-US" dirty="0"/>
              <a:t>and Event Handlers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Do not reinvent the wheel </a:t>
            </a:r>
          </a:p>
          <a:p>
            <a:r>
              <a:rPr lang="en-US" b="1" dirty="0" smtClean="0"/>
              <a:t>Decide on a base class </a:t>
            </a:r>
            <a:endParaRPr lang="en-US" dirty="0" smtClean="0"/>
          </a:p>
          <a:p>
            <a:pPr lvl="1"/>
            <a:r>
              <a:rPr lang="en-US" dirty="0" smtClean="0"/>
              <a:t>Often </a:t>
            </a:r>
            <a:r>
              <a:rPr lang="en-US" dirty="0" err="1" smtClean="0">
                <a:latin typeface="Courier New"/>
                <a:cs typeface="Courier New"/>
              </a:rPr>
              <a:t>QWdget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QFrame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 smtClean="0"/>
              <a:t>Overload needed event handlers </a:t>
            </a:r>
            <a:endParaRPr lang="en-US" dirty="0"/>
          </a:p>
          <a:p>
            <a:pPr lvl="1"/>
            <a:r>
              <a:rPr lang="en-US" dirty="0" smtClean="0"/>
              <a:t>Often</a:t>
            </a:r>
            <a:r>
              <a:rPr lang="en-US" dirty="0"/>
              <a:t>: </a:t>
            </a:r>
            <a:endParaRPr lang="en-US" dirty="0" smtClean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(),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mouseReleaseEvent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If widget accepts keyboard input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If widget changes appearance on focus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(),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focusOutEvent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8302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Drawing a Widget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composite or draw approach</a:t>
            </a:r>
          </a:p>
          <a:p>
            <a:pPr lvl="1"/>
            <a:r>
              <a:rPr lang="en-US" i="1" dirty="0" smtClean="0"/>
              <a:t>If composite</a:t>
            </a:r>
            <a:r>
              <a:rPr lang="en-US" dirty="0" smtClean="0"/>
              <a:t>: Use layouts to arrange other widgets</a:t>
            </a:r>
          </a:p>
          <a:p>
            <a:pPr lvl="1"/>
            <a:r>
              <a:rPr lang="en-US" i="1" dirty="0" smtClean="0"/>
              <a:t>If draw</a:t>
            </a:r>
            <a:r>
              <a:rPr lang="en-US" dirty="0" smtClean="0"/>
              <a:t>: implement paint event </a:t>
            </a:r>
            <a:endParaRPr lang="en-US" dirty="0"/>
          </a:p>
          <a:p>
            <a:r>
              <a:rPr lang="en-US" b="1" dirty="0" smtClean="0"/>
              <a:t>Re-implement </a:t>
            </a: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::</a:t>
            </a:r>
            <a:r>
              <a:rPr lang="en-US" b="1" dirty="0" err="1">
                <a:latin typeface="Courier New"/>
                <a:cs typeface="Courier New"/>
              </a:rPr>
              <a:t>paintEvent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smtClean="0">
                <a:latin typeface="Courier New"/>
                <a:cs typeface="Courier New"/>
              </a:rPr>
              <a:t>)</a:t>
            </a:r>
            <a:r>
              <a:rPr lang="en-US" b="1" dirty="0" smtClean="0"/>
              <a:t> for drawing </a:t>
            </a:r>
            <a:endParaRPr lang="en-US" dirty="0"/>
          </a:p>
          <a:p>
            <a:pPr lvl="1"/>
            <a:r>
              <a:rPr lang="en-US" dirty="0" smtClean="0"/>
              <a:t>To draw widget's visual appearance</a:t>
            </a:r>
            <a:endParaRPr lang="en-US" dirty="0"/>
          </a:p>
          <a:p>
            <a:pPr lvl="1"/>
            <a:r>
              <a:rPr lang="en-US" dirty="0" smtClean="0"/>
              <a:t>Drawing often depends on internal states </a:t>
            </a:r>
            <a:endParaRPr lang="en-US" dirty="0"/>
          </a:p>
          <a:p>
            <a:r>
              <a:rPr lang="en-US" b="1" dirty="0" smtClean="0"/>
              <a:t>Decide which signals to emit</a:t>
            </a:r>
            <a:endParaRPr lang="en-US" b="1" dirty="0"/>
          </a:p>
          <a:p>
            <a:pPr lvl="1"/>
            <a:r>
              <a:rPr lang="en-US" dirty="0" smtClean="0"/>
              <a:t>Usually from within event handlers</a:t>
            </a:r>
            <a:endParaRPr lang="en-US" dirty="0"/>
          </a:p>
          <a:p>
            <a:pPr lvl="1"/>
            <a:r>
              <a:rPr lang="en-US" dirty="0" smtClean="0"/>
              <a:t>Especially </a:t>
            </a:r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mouseDoubleClickEvent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b="1" dirty="0" smtClean="0"/>
              <a:t>Decide carefully on types of signal parameters </a:t>
            </a:r>
            <a:endParaRPr lang="en-US" dirty="0"/>
          </a:p>
          <a:p>
            <a:pPr lvl="1"/>
            <a:r>
              <a:rPr lang="en-US" dirty="0" smtClean="0"/>
              <a:t>General types increase reusability</a:t>
            </a:r>
            <a:endParaRPr lang="en-US" dirty="0"/>
          </a:p>
          <a:p>
            <a:pPr lvl="1"/>
            <a:r>
              <a:rPr lang="en-US" dirty="0" smtClean="0"/>
              <a:t>Candidates are </a:t>
            </a:r>
            <a:r>
              <a:rPr lang="en-US" dirty="0" err="1" smtClean="0">
                <a:latin typeface="Courier New"/>
                <a:cs typeface="Courier New"/>
              </a:rPr>
              <a:t>bool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&amp; </a:t>
            </a:r>
          </a:p>
        </p:txBody>
      </p:sp>
    </p:spTree>
    <p:extLst>
      <p:ext uri="{BB962C8B-B14F-4D97-AF65-F5344CB8AC3E}">
        <p14:creationId xmlns:p14="http://schemas.microsoft.com/office/powerpoint/2010/main" val="235407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Internal States and </a:t>
            </a:r>
            <a:r>
              <a:rPr lang="en-US" dirty="0" err="1"/>
              <a:t>Subclassing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publishing internal states</a:t>
            </a:r>
            <a:endParaRPr lang="en-US" b="1" dirty="0"/>
          </a:p>
          <a:p>
            <a:pPr lvl="1"/>
            <a:r>
              <a:rPr lang="en-US" dirty="0" smtClean="0"/>
              <a:t>Which internal states should be made publically accessible</a:t>
            </a:r>
            <a:r>
              <a:rPr lang="en-US" dirty="0"/>
              <a:t>? 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 err="1" smtClean="0"/>
              <a:t>accessor</a:t>
            </a:r>
            <a:r>
              <a:rPr lang="en-US" dirty="0" smtClean="0"/>
              <a:t> methods </a:t>
            </a:r>
            <a:endParaRPr lang="en-US" dirty="0"/>
          </a:p>
          <a:p>
            <a:r>
              <a:rPr lang="en-US" b="1" dirty="0" smtClean="0"/>
              <a:t>Decide which setter methods should be slots</a:t>
            </a:r>
            <a:endParaRPr lang="en-US" b="1" dirty="0"/>
          </a:p>
          <a:p>
            <a:pPr lvl="1"/>
            <a:r>
              <a:rPr lang="en-US" dirty="0" smtClean="0"/>
              <a:t>Candidates are methods with integral or common parameters </a:t>
            </a:r>
            <a:endParaRPr lang="en-US" dirty="0"/>
          </a:p>
          <a:p>
            <a:r>
              <a:rPr lang="en-US" b="1" dirty="0" smtClean="0"/>
              <a:t>Decide on allowing sub-classing</a:t>
            </a:r>
            <a:endParaRPr lang="en-US" b="1" dirty="0"/>
          </a:p>
          <a:p>
            <a:pPr lvl="1"/>
            <a:r>
              <a:rPr lang="en-US" dirty="0" smtClean="0"/>
              <a:t>If yes </a:t>
            </a:r>
          </a:p>
          <a:p>
            <a:pPr lvl="2"/>
            <a:r>
              <a:rPr lang="en-US" dirty="0" smtClean="0"/>
              <a:t>Decide which methods to make protected instead of private </a:t>
            </a:r>
          </a:p>
          <a:p>
            <a:pPr lvl="2"/>
            <a:r>
              <a:rPr lang="en-US" dirty="0" smtClean="0"/>
              <a:t>Which methods to make virtual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Widget Constructor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parameters at construction time </a:t>
            </a:r>
            <a:endParaRPr lang="en-US" dirty="0"/>
          </a:p>
          <a:p>
            <a:pPr lvl="1"/>
            <a:r>
              <a:rPr lang="en-US" dirty="0" smtClean="0"/>
              <a:t>Enrich the constructor as necessary </a:t>
            </a:r>
          </a:p>
          <a:p>
            <a:pPr lvl="1"/>
            <a:r>
              <a:rPr lang="en-US" dirty="0" smtClean="0"/>
              <a:t>Or implement more than one constructor</a:t>
            </a:r>
            <a:endParaRPr lang="en-US" dirty="0"/>
          </a:p>
          <a:p>
            <a:pPr lvl="1"/>
            <a:r>
              <a:rPr lang="en-US" dirty="0" smtClean="0"/>
              <a:t>If a parameter is needed for widget to work correctly </a:t>
            </a:r>
          </a:p>
          <a:p>
            <a:pPr lvl="2"/>
            <a:r>
              <a:rPr lang="en-US" dirty="0" smtClean="0"/>
              <a:t>User should be forced to pass it in the constructor </a:t>
            </a:r>
          </a:p>
          <a:p>
            <a:pPr lvl="2"/>
            <a:endParaRPr lang="en-US" b="1" dirty="0"/>
          </a:p>
          <a:p>
            <a:r>
              <a:rPr lang="en-US" b="1" dirty="0" smtClean="0"/>
              <a:t>Keep the Qt convention with</a:t>
            </a:r>
            <a:r>
              <a:rPr lang="en-US" b="1" dirty="0"/>
              <a:t>: </a:t>
            </a:r>
            <a:endParaRPr lang="en-US" dirty="0" smtClean="0"/>
          </a:p>
          <a:p>
            <a:pPr lvl="1"/>
            <a:r>
              <a:rPr lang="en-US" b="1" dirty="0" smtClean="0">
                <a:latin typeface="Courier New"/>
                <a:cs typeface="Courier New"/>
              </a:rPr>
              <a:t>explicit </a:t>
            </a:r>
            <a:r>
              <a:rPr lang="en-US" dirty="0">
                <a:latin typeface="Courier New"/>
                <a:cs typeface="Courier New"/>
              </a:rPr>
              <a:t>Constructor(...,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*parent = 0) </a:t>
            </a:r>
          </a:p>
        </p:txBody>
      </p:sp>
    </p:spTree>
    <p:extLst>
      <p:ext uri="{BB962C8B-B14F-4D97-AF65-F5344CB8AC3E}">
        <p14:creationId xmlns:p14="http://schemas.microsoft.com/office/powerpoint/2010/main" val="16947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File Chooser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reusable file chooser component </a:t>
            </a:r>
          </a:p>
          <a:p>
            <a:r>
              <a:rPr lang="en-US" dirty="0" smtClean="0"/>
              <a:t>2 Modes </a:t>
            </a:r>
          </a:p>
          <a:p>
            <a:pPr lvl="1"/>
            <a:r>
              <a:rPr lang="en-US" dirty="0" smtClean="0"/>
              <a:t>Choose File</a:t>
            </a:r>
            <a:endParaRPr lang="en-US" dirty="0"/>
          </a:p>
          <a:p>
            <a:pPr lvl="1"/>
            <a:r>
              <a:rPr lang="en-US" dirty="0" smtClean="0"/>
              <a:t>Choose Directory </a:t>
            </a:r>
            <a:endParaRPr lang="en-US" dirty="0"/>
          </a:p>
          <a:p>
            <a:r>
              <a:rPr lang="en-US" i="1" dirty="0" smtClean="0"/>
              <a:t>Think about the Custom Widget Guidelines</a:t>
            </a:r>
            <a:r>
              <a:rPr lang="en-US" i="1" dirty="0"/>
              <a:t>! </a:t>
            </a:r>
            <a:endParaRPr lang="en-US" dirty="0"/>
          </a:p>
          <a:p>
            <a:r>
              <a:rPr lang="en-US" i="1" dirty="0" smtClean="0"/>
              <a:t>Create a reusable API for a </a:t>
            </a:r>
            <a:r>
              <a:rPr lang="en-US" i="1" dirty="0" err="1" smtClean="0"/>
              <a:t>FileChooser</a:t>
            </a:r>
            <a:r>
              <a:rPr lang="en-US" i="1" dirty="0" smtClean="0"/>
              <a:t>?</a:t>
            </a:r>
          </a:p>
          <a:p>
            <a:endParaRPr lang="en-US" i="1" dirty="0"/>
          </a:p>
          <a:p>
            <a:r>
              <a:rPr lang="en-US" i="1" dirty="0" smtClean="0"/>
              <a:t>After lab discuss your API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27" y="3438878"/>
            <a:ext cx="3274046" cy="534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lab-filechooser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82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Compass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a “compass widget” and let user</a:t>
            </a:r>
            <a:r>
              <a:rPr lang="en-US" dirty="0"/>
              <a:t>... </a:t>
            </a:r>
          </a:p>
          <a:p>
            <a:pPr lvl="1"/>
            <a:r>
              <a:rPr lang="en-US" dirty="0" smtClean="0"/>
              <a:t>Select a direction </a:t>
            </a:r>
          </a:p>
          <a:p>
            <a:pPr lvl="2"/>
            <a:r>
              <a:rPr lang="en-US" dirty="0" smtClean="0"/>
              <a:t>north, west, south, east </a:t>
            </a:r>
          </a:p>
          <a:p>
            <a:pPr lvl="2"/>
            <a:r>
              <a:rPr lang="en-US" dirty="0" smtClean="0"/>
              <a:t>And optionally none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Provide API to…</a:t>
            </a:r>
            <a:endParaRPr lang="en-US" dirty="0"/>
          </a:p>
          <a:p>
            <a:pPr lvl="1"/>
            <a:r>
              <a:rPr lang="en-US" dirty="0" smtClean="0"/>
              <a:t>Change direction programmatically</a:t>
            </a:r>
            <a:endParaRPr lang="en-US" dirty="0"/>
          </a:p>
          <a:p>
            <a:pPr lvl="1"/>
            <a:r>
              <a:rPr lang="en-US" dirty="0" smtClean="0"/>
              <a:t>Get informed when direction changes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Optional</a:t>
            </a:r>
            <a:endParaRPr lang="en-US" dirty="0"/>
          </a:p>
          <a:p>
            <a:pPr lvl="1"/>
            <a:r>
              <a:rPr lang="en-US" dirty="0" smtClean="0"/>
              <a:t>Add direction None</a:t>
            </a:r>
            <a:endParaRPr lang="en-US" dirty="0"/>
          </a:p>
          <a:p>
            <a:pPr lvl="1"/>
            <a:r>
              <a:rPr lang="en-US" dirty="0" smtClean="0"/>
              <a:t>Select direction with the keyboard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16" y="2671279"/>
            <a:ext cx="4533413" cy="1427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lab-compasswidget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30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Painting and Styling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39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Objevtives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843944" cy="3784985"/>
          </a:xfrm>
        </p:spPr>
        <p:txBody>
          <a:bodyPr/>
          <a:lstStyle/>
          <a:p>
            <a:pPr>
              <a:defRPr/>
            </a:pPr>
            <a:r>
              <a:rPr lang="en-US" dirty="0"/>
              <a:t>To get a good practical experience on</a:t>
            </a:r>
          </a:p>
          <a:p>
            <a:pPr lvl="1">
              <a:defRPr/>
            </a:pPr>
            <a:r>
              <a:rPr lang="en-US" dirty="0"/>
              <a:t>User interface programming using </a:t>
            </a:r>
            <a:r>
              <a:rPr lang="en-US" dirty="0" smtClean="0"/>
              <a:t>widgets</a:t>
            </a:r>
            <a:endParaRPr lang="en-US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be able to start serious </a:t>
            </a:r>
            <a:r>
              <a:rPr lang="en-US" dirty="0" smtClean="0"/>
              <a:t>UI </a:t>
            </a:r>
            <a:r>
              <a:rPr lang="en-US" dirty="0"/>
              <a:t>development or continue efficient </a:t>
            </a:r>
            <a:r>
              <a:rPr lang="en-US" dirty="0" smtClean="0"/>
              <a:t>widget-based UI </a:t>
            </a:r>
            <a:r>
              <a:rPr lang="en-US" dirty="0"/>
              <a:t>development after the training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endParaRPr lang="en-US" dirty="0"/>
          </a:p>
          <a:p>
            <a:r>
              <a:rPr lang="en-US" dirty="0"/>
              <a:t>Any questions at any point – please do not hesitate to ask!</a:t>
            </a:r>
          </a:p>
        </p:txBody>
      </p:sp>
      <p:pic>
        <p:nvPicPr>
          <p:cNvPr id="6" name="Picture 2" descr="C:\Users\tipyssys\AppData\Local\Microsoft\Windows\Temporary Internet Files\Content.IE5\ZF25F942\MC900056116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1229790"/>
            <a:ext cx="2860598" cy="22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83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on Widgets </a:t>
            </a:r>
            <a:endParaRPr lang="en-US" dirty="0" smtClean="0"/>
          </a:p>
          <a:p>
            <a:r>
              <a:rPr lang="en-US" dirty="0" smtClean="0"/>
              <a:t>Color </a:t>
            </a:r>
            <a:r>
              <a:rPr lang="en-US" dirty="0"/>
              <a:t>Handling </a:t>
            </a:r>
            <a:endParaRPr lang="en-US" dirty="0" smtClean="0"/>
          </a:p>
          <a:p>
            <a:r>
              <a:rPr lang="en-US" dirty="0" smtClean="0"/>
              <a:t>Painting </a:t>
            </a:r>
            <a:r>
              <a:rPr lang="en-US" dirty="0"/>
              <a:t>Operations </a:t>
            </a:r>
            <a:endParaRPr lang="en-US" dirty="0" smtClean="0"/>
          </a:p>
          <a:p>
            <a:r>
              <a:rPr lang="en-US" dirty="0" smtClean="0"/>
              <a:t>Style </a:t>
            </a:r>
            <a:r>
              <a:rPr lang="en-US" dirty="0"/>
              <a:t>Sheets </a:t>
            </a:r>
          </a:p>
        </p:txBody>
      </p:sp>
    </p:spTree>
    <p:extLst>
      <p:ext uri="{BB962C8B-B14F-4D97-AF65-F5344CB8AC3E}">
        <p14:creationId xmlns:p14="http://schemas.microsoft.com/office/powerpoint/2010/main" val="28671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Painting</a:t>
            </a:r>
            <a:endParaRPr lang="en-US" dirty="0"/>
          </a:p>
          <a:p>
            <a:pPr lvl="1"/>
            <a:r>
              <a:rPr lang="en-US" dirty="0" smtClean="0"/>
              <a:t>You paint with a painter on a paint device during a paint event </a:t>
            </a:r>
          </a:p>
          <a:p>
            <a:pPr lvl="1"/>
            <a:r>
              <a:rPr lang="en-US" dirty="0" smtClean="0"/>
              <a:t>Qt widgets know how to paint themselves</a:t>
            </a:r>
            <a:endParaRPr lang="en-US" dirty="0"/>
          </a:p>
          <a:p>
            <a:pPr lvl="1"/>
            <a:r>
              <a:rPr lang="en-US" dirty="0" smtClean="0"/>
              <a:t>Often widgets look like we want</a:t>
            </a:r>
            <a:endParaRPr lang="en-US" dirty="0"/>
          </a:p>
          <a:p>
            <a:pPr lvl="1"/>
            <a:r>
              <a:rPr lang="en-US" dirty="0" smtClean="0"/>
              <a:t>Painting allows device independent 2D visualization</a:t>
            </a:r>
          </a:p>
          <a:p>
            <a:pPr lvl="1"/>
            <a:r>
              <a:rPr lang="en-US" dirty="0" smtClean="0"/>
              <a:t>Allows to draw pie charts, line charts and many more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Style Sheets</a:t>
            </a:r>
            <a:endParaRPr lang="en-US" dirty="0"/>
          </a:p>
          <a:p>
            <a:pPr lvl="1"/>
            <a:r>
              <a:rPr lang="en-US" dirty="0" smtClean="0"/>
              <a:t>Fine grained control over the look and feel</a:t>
            </a:r>
            <a:endParaRPr lang="en-US" dirty="0"/>
          </a:p>
          <a:p>
            <a:pPr lvl="1"/>
            <a:r>
              <a:rPr lang="en-US" dirty="0" smtClean="0"/>
              <a:t>Easily applied using style sheets in CSS format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6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Covers techniques for general 2D graphics and styling applications. </a:t>
            </a:r>
          </a:p>
          <a:p>
            <a:r>
              <a:rPr lang="en-US" b="1" dirty="0" smtClean="0"/>
              <a:t>Painting</a:t>
            </a:r>
            <a:endParaRPr lang="en-US" b="1" dirty="0"/>
          </a:p>
          <a:p>
            <a:pPr lvl="1"/>
            <a:r>
              <a:rPr lang="en-US" dirty="0" smtClean="0"/>
              <a:t>Painting infrastructure </a:t>
            </a:r>
          </a:p>
          <a:p>
            <a:pPr lvl="1"/>
            <a:r>
              <a:rPr lang="en-US" dirty="0" smtClean="0"/>
              <a:t>Painting on widget </a:t>
            </a:r>
            <a:endParaRPr lang="en-US" dirty="0"/>
          </a:p>
          <a:p>
            <a:r>
              <a:rPr lang="en-US" b="1" dirty="0" smtClean="0"/>
              <a:t>Color Handling</a:t>
            </a:r>
            <a:endParaRPr lang="en-US" b="1" dirty="0"/>
          </a:p>
          <a:p>
            <a:pPr lvl="1"/>
            <a:r>
              <a:rPr lang="en-US" dirty="0" smtClean="0"/>
              <a:t>Define and use colors </a:t>
            </a:r>
          </a:p>
          <a:p>
            <a:pPr lvl="1"/>
            <a:r>
              <a:rPr lang="en-US" dirty="0" smtClean="0"/>
              <a:t>Pens, Brushes, Palettes </a:t>
            </a:r>
            <a:endParaRPr lang="en-US" dirty="0"/>
          </a:p>
          <a:p>
            <a:r>
              <a:rPr lang="en-US" b="1" dirty="0" smtClean="0"/>
              <a:t>Shapes</a:t>
            </a:r>
            <a:endParaRPr lang="en-US" b="1" dirty="0"/>
          </a:p>
          <a:p>
            <a:pPr lvl="1"/>
            <a:r>
              <a:rPr lang="en-US" dirty="0" smtClean="0"/>
              <a:t>Drawing shapes </a:t>
            </a:r>
            <a:endParaRPr lang="en-US" dirty="0"/>
          </a:p>
          <a:p>
            <a:r>
              <a:rPr lang="en-US" b="1" dirty="0" smtClean="0"/>
              <a:t>Transformation</a:t>
            </a:r>
            <a:endParaRPr lang="en-US" b="1" dirty="0"/>
          </a:p>
          <a:p>
            <a:pPr lvl="1"/>
            <a:r>
              <a:rPr lang="en-US" dirty="0" smtClean="0"/>
              <a:t>2D transformations of a coordinate system </a:t>
            </a:r>
            <a:endParaRPr lang="en-US" dirty="0"/>
          </a:p>
          <a:p>
            <a:r>
              <a:rPr lang="en-US" b="1" dirty="0" smtClean="0"/>
              <a:t>Style Sheets</a:t>
            </a:r>
            <a:endParaRPr lang="en-US" b="1" dirty="0"/>
          </a:p>
          <a:p>
            <a:pPr lvl="1"/>
            <a:r>
              <a:rPr lang="en-US" dirty="0" smtClean="0"/>
              <a:t>How to make small customizations </a:t>
            </a:r>
          </a:p>
          <a:p>
            <a:pPr lvl="1"/>
            <a:r>
              <a:rPr lang="en-US" dirty="0" smtClean="0"/>
              <a:t>How to apply a theme to a widget or application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Painting 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42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Low-level </a:t>
            </a:r>
            <a:r>
              <a:rPr lang="en-US" dirty="0" smtClean="0"/>
              <a:t>Painting </a:t>
            </a:r>
            <a:r>
              <a:rPr lang="en-US" dirty="0"/>
              <a:t>with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Paints on paint devices (</a:t>
            </a:r>
            <a:r>
              <a:rPr lang="en-US" dirty="0" err="1">
                <a:latin typeface="Courier New"/>
                <a:cs typeface="Courier New"/>
              </a:rPr>
              <a:t>QPaintDevice</a:t>
            </a:r>
            <a:r>
              <a:rPr lang="en-US" dirty="0"/>
              <a:t>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QPaintDevice</a:t>
            </a:r>
            <a:r>
              <a:rPr lang="en-US" dirty="0" smtClean="0"/>
              <a:t> implemented by </a:t>
            </a:r>
          </a:p>
          <a:p>
            <a:pPr lvl="1"/>
            <a:r>
              <a:rPr lang="en-US" dirty="0" smtClean="0"/>
              <a:t>On</a:t>
            </a:r>
            <a:r>
              <a:rPr lang="en-US" dirty="0"/>
              <a:t>-</a:t>
            </a:r>
            <a:r>
              <a:rPr lang="en-US" dirty="0" smtClean="0"/>
              <a:t>Screen: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Off</a:t>
            </a:r>
            <a:r>
              <a:rPr lang="en-US" dirty="0"/>
              <a:t>-Screen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/>
                <a:cs typeface="Courier New"/>
              </a:rPr>
              <a:t>QImage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QPixmap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And others</a:t>
            </a:r>
            <a:r>
              <a:rPr lang="en-US" dirty="0"/>
              <a:t>... </a:t>
            </a:r>
          </a:p>
          <a:p>
            <a:r>
              <a:rPr lang="en-US" dirty="0" smtClean="0"/>
              <a:t>Provides drawing functions</a:t>
            </a:r>
            <a:endParaRPr lang="en-US" dirty="0"/>
          </a:p>
          <a:p>
            <a:pPr lvl="1"/>
            <a:r>
              <a:rPr lang="en-US" dirty="0" smtClean="0"/>
              <a:t>Lines, shapes, text or </a:t>
            </a:r>
            <a:r>
              <a:rPr lang="en-US" dirty="0" err="1" smtClean="0"/>
              <a:t>pixmaps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Controls</a:t>
            </a:r>
            <a:endParaRPr lang="en-US" dirty="0"/>
          </a:p>
          <a:p>
            <a:pPr lvl="1"/>
            <a:r>
              <a:rPr lang="en-US" dirty="0" smtClean="0"/>
              <a:t>Rendering quality </a:t>
            </a:r>
          </a:p>
          <a:p>
            <a:pPr lvl="1"/>
            <a:r>
              <a:rPr lang="en-US" dirty="0" smtClean="0"/>
              <a:t>Clipping</a:t>
            </a:r>
            <a:endParaRPr lang="en-US" dirty="0"/>
          </a:p>
          <a:p>
            <a:pPr lvl="1"/>
            <a:r>
              <a:rPr lang="en-US" dirty="0" smtClean="0"/>
              <a:t>Composition modes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3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Painting 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QPaintEvent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QPaintEvent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  </a:t>
            </a: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(0,0,100,200); // </a:t>
            </a:r>
            <a:r>
              <a:rPr lang="en-US" dirty="0" err="1">
                <a:latin typeface="Courier New"/>
                <a:cs typeface="Courier New"/>
              </a:rPr>
              <a:t>x,y,w,h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pPr fontAlgn="auto"/>
            <a:r>
              <a:rPr lang="en-US" dirty="0" smtClean="0"/>
              <a:t>Schedule painting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update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schedules paint event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repaint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repaints directly </a:t>
            </a:r>
          </a:p>
          <a:p>
            <a:pPr fontAlgn="auto"/>
            <a:r>
              <a:rPr lang="en-US" dirty="0" smtClean="0"/>
              <a:t>Qt handles double</a:t>
            </a:r>
            <a:r>
              <a:rPr lang="en-US" dirty="0"/>
              <a:t>-buffering </a:t>
            </a:r>
          </a:p>
          <a:p>
            <a:r>
              <a:rPr lang="en-US" dirty="0" smtClean="0"/>
              <a:t>To enable filling background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(true) </a:t>
            </a:r>
          </a:p>
        </p:txBody>
      </p:sp>
    </p:spTree>
    <p:extLst>
      <p:ext uri="{BB962C8B-B14F-4D97-AF65-F5344CB8AC3E}">
        <p14:creationId xmlns:p14="http://schemas.microsoft.com/office/powerpoint/2010/main" val="23297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 - Surface to </a:t>
            </a:r>
            <a:r>
              <a:rPr lang="en-US" dirty="0" smtClean="0"/>
              <a:t>Render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Controlled by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Origin: Top</a:t>
            </a:r>
            <a:r>
              <a:rPr lang="en-US" dirty="0"/>
              <a:t>-Left</a:t>
            </a:r>
            <a:br>
              <a:rPr lang="en-US" dirty="0"/>
            </a:br>
            <a:r>
              <a:rPr lang="en-US" dirty="0"/>
              <a:t>• Rendering </a:t>
            </a:r>
            <a:endParaRPr lang="en-US" dirty="0" smtClean="0"/>
          </a:p>
          <a:p>
            <a:pPr lvl="1"/>
            <a:r>
              <a:rPr lang="en-US" dirty="0" smtClean="0"/>
              <a:t>Logical</a:t>
            </a:r>
            <a:r>
              <a:rPr lang="en-US" dirty="0"/>
              <a:t>-</a:t>
            </a:r>
            <a:r>
              <a:rPr lang="en-US" dirty="0" smtClean="0"/>
              <a:t>mathematical</a:t>
            </a:r>
          </a:p>
          <a:p>
            <a:pPr lvl="1"/>
            <a:r>
              <a:rPr lang="en-US" dirty="0" smtClean="0"/>
              <a:t>Aliased</a:t>
            </a:r>
            <a:r>
              <a:rPr lang="en-US" dirty="0"/>
              <a:t>-</a:t>
            </a:r>
            <a:r>
              <a:rPr lang="en-US" dirty="0" smtClean="0"/>
              <a:t>right and below </a:t>
            </a:r>
          </a:p>
          <a:p>
            <a:pPr lvl="1"/>
            <a:r>
              <a:rPr lang="en-US" dirty="0" smtClean="0"/>
              <a:t>Anti</a:t>
            </a:r>
            <a:r>
              <a:rPr lang="en-US" dirty="0"/>
              <a:t>-aliased-smoothing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Rendering quality switch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setRenderHint</a:t>
            </a:r>
            <a:r>
              <a:rPr lang="en-US" dirty="0">
                <a:latin typeface="Courier New"/>
                <a:cs typeface="Courier New"/>
              </a:rPr>
              <a:t>()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coordinatesystem-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8" y="3083377"/>
            <a:ext cx="1117600" cy="1150257"/>
          </a:xfrm>
          <a:prstGeom prst="rect">
            <a:avLst/>
          </a:prstGeom>
        </p:spPr>
      </p:pic>
      <p:pic>
        <p:nvPicPr>
          <p:cNvPr id="7" name="Picture 6" descr="coordinatesystem-line-ra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1" y="3083377"/>
            <a:ext cx="1117600" cy="1150257"/>
          </a:xfrm>
          <a:prstGeom prst="rect">
            <a:avLst/>
          </a:prstGeom>
        </p:spPr>
      </p:pic>
      <p:pic>
        <p:nvPicPr>
          <p:cNvPr id="8" name="Picture 7" descr="coordinatesystem-line-antiali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57" y="3083377"/>
            <a:ext cx="1117600" cy="11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Helper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w,h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scale, transpose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x,</a:t>
            </a:r>
            <a:r>
              <a:rPr lang="en-US" dirty="0" err="1" smtClean="0">
                <a:latin typeface="Courier New"/>
                <a:cs typeface="Courier New"/>
              </a:rPr>
              <a:t>y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QLine</a:t>
            </a:r>
            <a:r>
              <a:rPr lang="en-US" dirty="0">
                <a:latin typeface="Courier New"/>
                <a:cs typeface="Courier New"/>
              </a:rPr>
              <a:t>(point1, point2)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translate, dx, </a:t>
            </a:r>
            <a:r>
              <a:rPr lang="en-US" dirty="0" err="1" smtClean="0"/>
              <a:t>dy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QRect</a:t>
            </a:r>
            <a:r>
              <a:rPr lang="en-US" dirty="0">
                <a:latin typeface="Courier New"/>
                <a:cs typeface="Courier New"/>
              </a:rPr>
              <a:t>(point, size)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adjust, move</a:t>
            </a:r>
            <a:endParaRPr lang="en-US" dirty="0"/>
          </a:p>
          <a:p>
            <a:pPr lvl="1"/>
            <a:r>
              <a:rPr lang="en-US" dirty="0" smtClean="0"/>
              <a:t>translate, scale, center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size(100,100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QPoint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point(0,0)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(point, size);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rect.adjust</a:t>
            </a:r>
            <a:r>
              <a:rPr lang="en-US" dirty="0">
                <a:latin typeface="Courier New"/>
                <a:cs typeface="Courier New"/>
              </a:rPr>
              <a:t>(10,10,-10,-10);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QPoint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center = </a:t>
            </a:r>
            <a:r>
              <a:rPr lang="en-US" dirty="0" err="1">
                <a:latin typeface="Courier New"/>
                <a:cs typeface="Courier New"/>
              </a:rPr>
              <a:t>rect.center</a:t>
            </a:r>
            <a:r>
              <a:rPr lang="en-US" dirty="0">
                <a:latin typeface="Courier New"/>
                <a:cs typeface="Courier New"/>
              </a:rPr>
              <a:t>();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9" name="Picture 8" descr="qrect-coordin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4" y="1370837"/>
            <a:ext cx="4172044" cy="252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Color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728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Color Values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Using different color models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</a:t>
            </a:r>
            <a:r>
              <a:rPr lang="en-US" dirty="0" smtClean="0">
                <a:latin typeface="Courier New"/>
                <a:cs typeface="Courier New"/>
              </a:rPr>
              <a:t>) // RGB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fromHsv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h,s,v</a:t>
            </a:r>
            <a:r>
              <a:rPr lang="en-US" dirty="0" smtClean="0">
                <a:latin typeface="Courier New"/>
                <a:cs typeface="Courier New"/>
              </a:rPr>
              <a:t>) // HSV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fromCmyk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c,m,y,k</a:t>
            </a:r>
            <a:r>
              <a:rPr lang="en-US" dirty="0" smtClean="0">
                <a:latin typeface="Courier New"/>
                <a:cs typeface="Courier New"/>
              </a:rPr>
              <a:t>) // CMYK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Defining colors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(255,0,0); // red in </a:t>
            </a:r>
            <a:r>
              <a:rPr lang="en-US" dirty="0" smtClean="0">
                <a:latin typeface="Courier New"/>
                <a:cs typeface="Courier New"/>
              </a:rPr>
              <a:t>RGB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(255,0,0, 63); // red 25% opaque (75% transparent)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("#FF0000"); // red in web-</a:t>
            </a:r>
            <a:r>
              <a:rPr lang="en-US" dirty="0" smtClean="0">
                <a:latin typeface="Courier New"/>
                <a:cs typeface="Courier New"/>
              </a:rPr>
              <a:t>notation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("red"); // by </a:t>
            </a:r>
            <a:r>
              <a:rPr lang="en-US" dirty="0" err="1">
                <a:latin typeface="Courier New"/>
                <a:cs typeface="Courier New"/>
              </a:rPr>
              <a:t>svg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name</a:t>
            </a:r>
          </a:p>
          <a:p>
            <a:pPr lvl="1"/>
            <a:r>
              <a:rPr lang="en-US" b="1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::red; // predefined </a:t>
            </a:r>
            <a:r>
              <a:rPr lang="en-US" b="1" dirty="0">
                <a:latin typeface="Courier New"/>
                <a:cs typeface="Courier New"/>
              </a:rPr>
              <a:t>Qt </a:t>
            </a:r>
            <a:r>
              <a:rPr lang="en-US" dirty="0">
                <a:latin typeface="Courier New"/>
                <a:cs typeface="Courier New"/>
              </a:rPr>
              <a:t>global colors </a:t>
            </a:r>
          </a:p>
          <a:p>
            <a:r>
              <a:rPr lang="en-US" dirty="0" smtClean="0"/>
              <a:t>Many powerful helpers for manipulating colors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("black").lighter(150); // a shade of gray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/>
              <a:t> always refers to device color space </a:t>
            </a:r>
          </a:p>
        </p:txBody>
      </p:sp>
    </p:spTree>
    <p:extLst>
      <p:ext uri="{BB962C8B-B14F-4D97-AF65-F5344CB8AC3E}">
        <p14:creationId xmlns:p14="http://schemas.microsoft.com/office/powerpoint/2010/main" val="230524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Qt</a:t>
            </a:r>
            <a:r>
              <a:rPr lang="fi-FI" dirty="0"/>
              <a:t> UI </a:t>
            </a:r>
            <a:r>
              <a:rPr lang="fi-FI" dirty="0" err="1"/>
              <a:t>Offering</a:t>
            </a:r>
            <a:r>
              <a:rPr lang="fi-FI" dirty="0"/>
              <a:t> – </a:t>
            </a:r>
            <a:r>
              <a:rPr lang="fi-FI" dirty="0" err="1"/>
              <a:t>Choose</a:t>
            </a:r>
            <a:r>
              <a:rPr lang="fi-FI" dirty="0"/>
              <a:t> the Best of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Worlds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8534" y="1577760"/>
            <a:ext cx="2388370" cy="905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400" dirty="0" err="1">
                <a:latin typeface="Open Sans"/>
                <a:cs typeface="Open Sans"/>
              </a:rPr>
              <a:t>Qt</a:t>
            </a:r>
            <a:r>
              <a:rPr lang="en-US" sz="1400" dirty="0">
                <a:latin typeface="Open Sans"/>
                <a:cs typeface="Open Sans"/>
              </a:rPr>
              <a:t> Quick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r>
              <a:rPr lang="en-US" sz="1000" dirty="0">
                <a:latin typeface="Open Sans Light"/>
                <a:cs typeface="Open Sans Light"/>
              </a:rPr>
              <a:t>C++ on the back, declarative UI design (QML) in the front for beautiful, modern touch-based User </a:t>
            </a:r>
            <a:r>
              <a:rPr lang="en-US" sz="1000" dirty="0" smtClean="0">
                <a:latin typeface="Open Sans Light"/>
                <a:cs typeface="Open Sans Light"/>
              </a:rPr>
              <a:t>Experiences.</a:t>
            </a:r>
            <a:endParaRPr lang="en-US" sz="10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7805" y="1577760"/>
            <a:ext cx="2388370" cy="1087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400" dirty="0" err="1">
                <a:latin typeface="Open Sans"/>
                <a:cs typeface="Open Sans"/>
              </a:rPr>
              <a:t>Qt</a:t>
            </a:r>
            <a:r>
              <a:rPr lang="en-US" sz="1400" dirty="0">
                <a:latin typeface="Open Sans"/>
                <a:cs typeface="Open Sans"/>
              </a:rPr>
              <a:t> Widgets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r>
              <a:rPr lang="en-US" sz="1000" dirty="0">
                <a:latin typeface="Open Sans Light"/>
                <a:cs typeface="Open Sans Light"/>
              </a:rPr>
              <a:t>Customizable C++ UI controls for traditional desktop look-and-feel. Also good for more static embedded UIs for more limited devices / operating </a:t>
            </a:r>
            <a:r>
              <a:rPr lang="en-US" sz="1000" dirty="0" smtClean="0">
                <a:latin typeface="Open Sans Light"/>
                <a:cs typeface="Open Sans Light"/>
              </a:rPr>
              <a:t>systems.</a:t>
            </a:r>
            <a:endParaRPr lang="en-US" sz="1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0448" y="1577760"/>
            <a:ext cx="2388370" cy="723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l">
              <a:lnSpc>
                <a:spcPts val="1420"/>
              </a:lnSpc>
            </a:pPr>
            <a:r>
              <a:rPr lang="en-US" sz="1400" dirty="0">
                <a:latin typeface="Open Sans"/>
                <a:cs typeface="Open Sans"/>
              </a:rPr>
              <a:t>Web / Hybrid</a:t>
            </a: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endParaRPr lang="en-US" sz="1000" dirty="0" smtClean="0">
              <a:latin typeface="Open Sans Light"/>
              <a:cs typeface="Open Sans Light"/>
            </a:endParaRPr>
          </a:p>
          <a:p>
            <a:pPr marL="0" lvl="1" algn="l">
              <a:lnSpc>
                <a:spcPts val="1420"/>
              </a:lnSpc>
            </a:pPr>
            <a:r>
              <a:rPr lang="en-US" sz="1000" dirty="0">
                <a:latin typeface="Open Sans Light"/>
                <a:cs typeface="Open Sans Light"/>
              </a:rPr>
              <a:t>Use HTML5 for dynamic web documents, </a:t>
            </a:r>
            <a:r>
              <a:rPr lang="en-US" sz="1000" dirty="0" err="1">
                <a:latin typeface="Open Sans Light"/>
                <a:cs typeface="Open Sans Light"/>
              </a:rPr>
              <a:t>Qt</a:t>
            </a:r>
            <a:r>
              <a:rPr lang="en-US" sz="1000" dirty="0">
                <a:latin typeface="Open Sans Light"/>
                <a:cs typeface="Open Sans Light"/>
              </a:rPr>
              <a:t> Quick for native interaction.</a:t>
            </a:r>
            <a:endParaRPr lang="en-US" sz="1000" dirty="0">
              <a:latin typeface="+mn-lt"/>
            </a:endParaRPr>
          </a:p>
        </p:txBody>
      </p:sp>
      <p:pic>
        <p:nvPicPr>
          <p:cNvPr id="9" name="Picture 8" descr="3Dvisualization_Med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88" y="3107575"/>
            <a:ext cx="1815822" cy="1445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784" y="3084201"/>
            <a:ext cx="1503742" cy="15037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71" y="3208865"/>
            <a:ext cx="2145871" cy="12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</a:t>
            </a:r>
            <a:r>
              <a:rPr lang="en-US" dirty="0" smtClean="0"/>
              <a:t>Lines </a:t>
            </a:r>
            <a:r>
              <a:rPr lang="en-US" dirty="0"/>
              <a:t>and </a:t>
            </a:r>
            <a:r>
              <a:rPr lang="en-US" dirty="0" smtClean="0"/>
              <a:t>Outlines </a:t>
            </a:r>
            <a:r>
              <a:rPr lang="en-US" dirty="0"/>
              <a:t>with </a:t>
            </a:r>
            <a:r>
              <a:rPr lang="en-US" dirty="0" err="1"/>
              <a:t>QPen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pen (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 smtClean="0"/>
              <a:t>) consists of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A color or brush </a:t>
            </a:r>
            <a:endParaRPr lang="en-US" dirty="0" smtClean="0"/>
          </a:p>
          <a:p>
            <a:pPr lvl="1"/>
            <a:r>
              <a:rPr lang="en-US" b="1" dirty="0" smtClean="0"/>
              <a:t>A width</a:t>
            </a:r>
            <a:endParaRPr lang="en-US" b="1" dirty="0"/>
          </a:p>
          <a:p>
            <a:pPr lvl="1"/>
            <a:r>
              <a:rPr lang="en-US" b="1" dirty="0" smtClean="0"/>
              <a:t>A style </a:t>
            </a:r>
            <a:r>
              <a:rPr lang="en-US" dirty="0" smtClean="0"/>
              <a:t>(e.g. </a:t>
            </a:r>
            <a:r>
              <a:rPr lang="en-US" dirty="0" err="1" smtClean="0">
                <a:latin typeface="Courier New"/>
                <a:cs typeface="Courier New"/>
              </a:rPr>
              <a:t>NoPen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SolidLine</a:t>
            </a:r>
            <a:r>
              <a:rPr lang="en-US" dirty="0"/>
              <a:t>) </a:t>
            </a:r>
          </a:p>
          <a:p>
            <a:pPr lvl="1"/>
            <a:r>
              <a:rPr lang="en-US" b="1" dirty="0" smtClean="0"/>
              <a:t>A cap style </a:t>
            </a:r>
            <a:r>
              <a:rPr lang="en-US" dirty="0" smtClean="0"/>
              <a:t>(</a:t>
            </a:r>
            <a:r>
              <a:rPr lang="en-US" dirty="0"/>
              <a:t>i.e</a:t>
            </a:r>
            <a:r>
              <a:rPr lang="en-US" dirty="0" smtClean="0"/>
              <a:t>. line endings)</a:t>
            </a:r>
            <a:endParaRPr lang="en-US" dirty="0"/>
          </a:p>
          <a:p>
            <a:pPr lvl="1"/>
            <a:r>
              <a:rPr lang="en-US" b="1" dirty="0" smtClean="0"/>
              <a:t>A join style </a:t>
            </a:r>
            <a:r>
              <a:rPr lang="en-US" dirty="0" smtClean="0"/>
              <a:t>(connection of lines</a:t>
            </a:r>
            <a:r>
              <a:rPr lang="en-US" dirty="0"/>
              <a:t>) </a:t>
            </a:r>
          </a:p>
          <a:p>
            <a:r>
              <a:rPr lang="en-US" dirty="0" smtClean="0"/>
              <a:t>Activate with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 = </a:t>
            </a:r>
            <a:r>
              <a:rPr lang="en-US" dirty="0" err="1">
                <a:latin typeface="Courier New"/>
                <a:cs typeface="Courier New"/>
              </a:rPr>
              <a:t>painter.pen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pen.setBrush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pen.setWidth</a:t>
            </a:r>
            <a:r>
              <a:rPr lang="en-US" dirty="0">
                <a:latin typeface="Courier New"/>
                <a:cs typeface="Courier New"/>
              </a:rPr>
              <a:t>(3);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(pen);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draw a rectangle with 3 pixel width red outline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(0,0,100,100); </a:t>
            </a:r>
          </a:p>
        </p:txBody>
      </p:sp>
    </p:spTree>
    <p:extLst>
      <p:ext uri="{BB962C8B-B14F-4D97-AF65-F5344CB8AC3E}">
        <p14:creationId xmlns:p14="http://schemas.microsoft.com/office/powerpoint/2010/main" val="223295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Outline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Rule: The </a:t>
            </a:r>
            <a:r>
              <a:rPr lang="en-US" dirty="0"/>
              <a:t>outline equals the size plus half the pen width on each side.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a pen of width 1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::red, 1); // </a:t>
            </a:r>
            <a:r>
              <a:rPr lang="en-US" dirty="0" smtClean="0">
                <a:latin typeface="Courier New"/>
                <a:cs typeface="Courier New"/>
              </a:rPr>
              <a:t>width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smtClean="0">
                <a:latin typeface="Courier New"/>
                <a:cs typeface="Courier New"/>
              </a:rPr>
              <a:t>1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float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pen.widthF</a:t>
            </a:r>
            <a:r>
              <a:rPr lang="en-US" dirty="0">
                <a:latin typeface="Courier New"/>
                <a:cs typeface="Courier New"/>
              </a:rPr>
              <a:t>()/2; // half-pen </a:t>
            </a:r>
            <a:r>
              <a:rPr lang="en-US" dirty="0" smtClean="0">
                <a:latin typeface="Courier New"/>
                <a:cs typeface="Courier New"/>
              </a:rPr>
              <a:t>width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QRectF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(x</a:t>
            </a:r>
            <a:r>
              <a:rPr lang="en-US" dirty="0" smtClean="0">
                <a:latin typeface="Courier New"/>
                <a:cs typeface="Courier New"/>
              </a:rPr>
              <a:t>, y, width, 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QRectF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outline = </a:t>
            </a:r>
            <a:r>
              <a:rPr lang="en-US" dirty="0" err="1">
                <a:latin typeface="Courier New"/>
                <a:cs typeface="Courier New"/>
              </a:rPr>
              <a:t>rect.adjusted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i="1" dirty="0" smtClean="0"/>
              <a:t>Due to integer rounding on a non</a:t>
            </a:r>
            <a:r>
              <a:rPr lang="en-US" i="1" dirty="0"/>
              <a:t>-</a:t>
            </a:r>
            <a:r>
              <a:rPr lang="en-US" i="1" dirty="0" err="1" smtClean="0"/>
              <a:t>antialiased</a:t>
            </a:r>
            <a:r>
              <a:rPr lang="en-US" i="1" dirty="0" smtClean="0"/>
              <a:t> grid, the outline is shifted by </a:t>
            </a:r>
            <a:r>
              <a:rPr lang="en-US" i="1" dirty="0"/>
              <a:t>0.5 pixel towards the bottom right.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rectoutline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900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</a:t>
            </a:r>
            <a:r>
              <a:rPr lang="en-US" dirty="0" smtClean="0"/>
              <a:t>Shapes </a:t>
            </a:r>
            <a:r>
              <a:rPr lang="en-US" dirty="0"/>
              <a:t>with </a:t>
            </a:r>
            <a:r>
              <a:rPr lang="en-US" dirty="0" err="1"/>
              <a:t>QBrush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QBrush</a:t>
            </a:r>
            <a:r>
              <a:rPr lang="en-US" dirty="0"/>
              <a:t> defines fill pattern of shapes </a:t>
            </a:r>
            <a:endParaRPr lang="en-US" dirty="0" smtClean="0"/>
          </a:p>
          <a:p>
            <a:r>
              <a:rPr lang="en-US" dirty="0" smtClean="0"/>
              <a:t>Brush configuration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(color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setStyle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BrushStyle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NoBrush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SolidPattern</a:t>
            </a:r>
            <a:r>
              <a:rPr lang="en-US" dirty="0" smtClean="0">
                <a:latin typeface="Courier New"/>
                <a:cs typeface="Courier New"/>
              </a:rPr>
              <a:t>,…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(gradient</a:t>
            </a:r>
            <a:r>
              <a:rPr lang="en-US" dirty="0" smtClean="0">
                <a:latin typeface="Courier New"/>
                <a:cs typeface="Courier New"/>
              </a:rPr>
              <a:t>) // </a:t>
            </a:r>
            <a:r>
              <a:rPr lang="en-US" dirty="0" err="1" smtClean="0">
                <a:latin typeface="Courier New"/>
                <a:cs typeface="Courier New"/>
              </a:rPr>
              <a:t>QGradient's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setTexture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endParaRPr lang="en-US" dirty="0" smtClean="0"/>
          </a:p>
          <a:p>
            <a:r>
              <a:rPr lang="en-US" dirty="0" smtClean="0"/>
              <a:t>Brush with solid red fill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::yellow,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SolidPattern</a:t>
            </a:r>
            <a:r>
              <a:rPr lang="en-US" dirty="0">
                <a:latin typeface="Courier New"/>
                <a:cs typeface="Courier New"/>
              </a:rPr>
              <a:t>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 smtClean="0"/>
          </a:p>
        </p:txBody>
      </p:sp>
      <p:pic>
        <p:nvPicPr>
          <p:cNvPr id="4" name="Picture 3" descr="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370838"/>
            <a:ext cx="1117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</a:t>
            </a:r>
            <a:r>
              <a:rPr lang="en-US" dirty="0" smtClean="0"/>
              <a:t>Gradient </a:t>
            </a:r>
            <a:r>
              <a:rPr lang="en-US" dirty="0"/>
              <a:t>F</a:t>
            </a:r>
            <a:r>
              <a:rPr lang="en-US" dirty="0" smtClean="0"/>
              <a:t>ills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Gradients used with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Gradient types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QLinearGradient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QConicalGradient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QRadialGradient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Gradient from P1</a:t>
            </a:r>
            <a:r>
              <a:rPr lang="en-US" dirty="0"/>
              <a:t>(0,0</a:t>
            </a:r>
            <a:r>
              <a:rPr lang="en-US" dirty="0" smtClean="0"/>
              <a:t>) to P2</a:t>
            </a:r>
            <a:r>
              <a:rPr lang="en-US" dirty="0"/>
              <a:t>(100,100)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QLinearGradient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gradient(0, 0, 100, 100);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position, color: position from 0..1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(0.5,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::green);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(1,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::blue);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(gradient);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draws rectangle, filled with brush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 0, 100, 100 ); </a:t>
            </a:r>
          </a:p>
          <a:p>
            <a:endParaRPr lang="en-US" dirty="0" smtClean="0"/>
          </a:p>
        </p:txBody>
      </p:sp>
      <p:pic>
        <p:nvPicPr>
          <p:cNvPr id="7" name="Picture 6" descr="gradi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17" y="1370838"/>
            <a:ext cx="1000809" cy="304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gradients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17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 on 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Possible to set a brush on a pen</a:t>
            </a:r>
            <a:endParaRPr lang="en-US" dirty="0"/>
          </a:p>
          <a:p>
            <a:r>
              <a:rPr lang="en-US" dirty="0" smtClean="0"/>
              <a:t>Strokes generated will be filled with the brush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pen-with-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3" y="2635250"/>
            <a:ext cx="4978238" cy="1313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penwithbrush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725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Themes and Palettes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support widgets color theming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(blue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not recommended </a:t>
            </a:r>
            <a:endParaRPr lang="en-US" dirty="0"/>
          </a:p>
          <a:p>
            <a:pPr lvl="1"/>
            <a:r>
              <a:rPr lang="en-US" dirty="0" smtClean="0"/>
              <a:t>Colors need to be managed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 smtClean="0"/>
              <a:t> manages colors </a:t>
            </a:r>
          </a:p>
          <a:p>
            <a:r>
              <a:rPr lang="en-US" dirty="0" smtClean="0"/>
              <a:t>Consist of color groups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enum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ColorGroup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Resemble widget states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Active</a:t>
            </a:r>
            <a:endParaRPr lang="en-US" dirty="0">
              <a:latin typeface="Courier New"/>
              <a:cs typeface="Courier New"/>
            </a:endParaRPr>
          </a:p>
          <a:p>
            <a:pPr lvl="3"/>
            <a:r>
              <a:rPr lang="en-US" dirty="0" smtClean="0"/>
              <a:t>Used for window with keyboard focus </a:t>
            </a:r>
            <a:endParaRPr lang="en-US" dirty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::Inactive </a:t>
            </a:r>
          </a:p>
          <a:p>
            <a:pPr lvl="3"/>
            <a:r>
              <a:rPr lang="en-US" dirty="0" smtClean="0"/>
              <a:t>Used for other windows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Disabled</a:t>
            </a:r>
            <a:endParaRPr lang="en-US" dirty="0">
              <a:latin typeface="Courier New"/>
              <a:cs typeface="Courier New"/>
            </a:endParaRPr>
          </a:p>
          <a:p>
            <a:pPr lvl="3"/>
            <a:r>
              <a:rPr lang="en-US" dirty="0" smtClean="0"/>
              <a:t>Used for disabled widgets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84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Groups and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Color group consists of color roles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e</a:t>
            </a:r>
            <a:r>
              <a:rPr lang="en-US" dirty="0" err="1" smtClean="0">
                <a:latin typeface="Courier New"/>
                <a:cs typeface="Courier New"/>
              </a:rPr>
              <a:t>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ColorRole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Defines symbolic color roles used in UI </a:t>
            </a:r>
            <a:endParaRPr lang="en-US" dirty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QPalette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pal = widget-&gt;palette()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color(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pal.setColor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::Active, 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color);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for all </a:t>
            </a:r>
            <a:r>
              <a:rPr lang="en-US" dirty="0" smtClean="0">
                <a:latin typeface="Courier New"/>
                <a:cs typeface="Courier New"/>
              </a:rPr>
              <a:t>group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pal.setBrush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widget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(pal);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application wide default palette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pal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1" y="1748876"/>
            <a:ext cx="4785481" cy="12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8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Painting Operations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867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Figures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Painter configuration </a:t>
            </a:r>
          </a:p>
          <a:p>
            <a:pPr lvl="1"/>
            <a:r>
              <a:rPr lang="en-US" dirty="0" smtClean="0"/>
              <a:t>Pen width: 2</a:t>
            </a:r>
            <a:endParaRPr lang="en-US" dirty="0"/>
          </a:p>
          <a:p>
            <a:pPr lvl="1"/>
            <a:r>
              <a:rPr lang="en-US" dirty="0" smtClean="0"/>
              <a:t>Pen color: red</a:t>
            </a:r>
            <a:endParaRPr lang="en-US" dirty="0"/>
          </a:p>
          <a:p>
            <a:pPr lvl="1"/>
            <a:r>
              <a:rPr lang="en-US" dirty="0" smtClean="0"/>
              <a:t>Font size</a:t>
            </a:r>
            <a:r>
              <a:rPr lang="en-US" dirty="0"/>
              <a:t>:</a:t>
            </a:r>
            <a:r>
              <a:rPr lang="en-US" dirty="0" smtClean="0"/>
              <a:t>10</a:t>
            </a:r>
            <a:endParaRPr lang="en-US" dirty="0"/>
          </a:p>
          <a:p>
            <a:pPr lvl="1"/>
            <a:r>
              <a:rPr lang="en-US" dirty="0" smtClean="0"/>
              <a:t>Brush color: yellow </a:t>
            </a:r>
          </a:p>
          <a:p>
            <a:pPr lvl="1"/>
            <a:r>
              <a:rPr lang="en-US" dirty="0" smtClean="0"/>
              <a:t>Brush style: solid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30" y="999067"/>
            <a:ext cx="4808265" cy="3471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-figures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531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Text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flags, text)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AlignCenter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QFontMetrics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Calculate size of strings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font("times", 24)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QFontMetrics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fm</a:t>
            </a:r>
            <a:r>
              <a:rPr lang="en-US" dirty="0">
                <a:latin typeface="Courier New"/>
                <a:cs typeface="Courier New"/>
              </a:rPr>
              <a:t>(font)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pixelsWide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fm.width</a:t>
            </a:r>
            <a:r>
              <a:rPr lang="en-US" dirty="0">
                <a:latin typeface="Courier New"/>
                <a:cs typeface="Courier New"/>
              </a:rPr>
              <a:t>("Width of this text?");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pixelsHeight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fm.height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 smtClean="0"/>
          </a:p>
        </p:txBody>
      </p:sp>
      <p:pic>
        <p:nvPicPr>
          <p:cNvPr id="4" name="Picture 3" descr="draw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91" y="1192563"/>
            <a:ext cx="1193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Manipulating the coordinate system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x,y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(a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sh,sv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reset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</p:txBody>
      </p:sp>
      <p:pic>
        <p:nvPicPr>
          <p:cNvPr id="10" name="Picture 9" descr="trans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46" y="402378"/>
            <a:ext cx="2963333" cy="43857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-transform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55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and Center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scale(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Scales around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(0,0) </a:t>
            </a:r>
          </a:p>
          <a:p>
            <a:r>
              <a:rPr lang="en-US" dirty="0" smtClean="0"/>
              <a:t>Same applies to all transform operations</a:t>
            </a:r>
          </a:p>
          <a:p>
            <a:r>
              <a:rPr lang="en-US" dirty="0" smtClean="0"/>
              <a:t>Scale around center</a:t>
            </a:r>
            <a:r>
              <a:rPr lang="en-US" dirty="0"/>
              <a:t>?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painter.scale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draw center-scaled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</a:p>
          <a:p>
            <a:endParaRPr lang="en-US" dirty="0" smtClean="0"/>
          </a:p>
        </p:txBody>
      </p:sp>
      <p:pic>
        <p:nvPicPr>
          <p:cNvPr id="11" name="Picture 10" descr="scale-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283" y="1473200"/>
            <a:ext cx="1816100" cy="187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-transform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4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 Path - </a:t>
            </a:r>
            <a:r>
              <a:rPr lang="en-US" dirty="0" err="1">
                <a:latin typeface="Courier New"/>
                <a:cs typeface="Courier New"/>
              </a:rPr>
              <a:t>QPainterPath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painting operations </a:t>
            </a:r>
          </a:p>
          <a:p>
            <a:r>
              <a:rPr lang="en-US" dirty="0" smtClean="0"/>
              <a:t>Enables reuse of shapes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QPainterPath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path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path.addRect</a:t>
            </a:r>
            <a:r>
              <a:rPr lang="en-US" dirty="0">
                <a:latin typeface="Courier New"/>
                <a:cs typeface="Courier New"/>
              </a:rPr>
              <a:t>(20, 20, 60, 60);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path.moveTo</a:t>
            </a:r>
            <a:r>
              <a:rPr lang="en-US" dirty="0">
                <a:latin typeface="Courier New"/>
                <a:cs typeface="Courier New"/>
              </a:rPr>
              <a:t>(0, 0)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(99, 0, 50, 50, 99, 99);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(0, 99, 50, 50, 0, 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painter.drawPath</a:t>
            </a:r>
            <a:r>
              <a:rPr lang="en-US" dirty="0">
                <a:latin typeface="Courier New"/>
                <a:cs typeface="Courier New"/>
              </a:rPr>
              <a:t>(path); </a:t>
            </a:r>
          </a:p>
          <a:p>
            <a:r>
              <a:rPr lang="en-US" dirty="0" smtClean="0"/>
              <a:t>Path information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controlPointRect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</a:t>
            </a:r>
            <a:r>
              <a:rPr lang="en-US" dirty="0" err="1"/>
              <a:t>r</a:t>
            </a:r>
            <a:r>
              <a:rPr lang="en-US" dirty="0" err="1" smtClean="0"/>
              <a:t>ect</a:t>
            </a:r>
            <a:r>
              <a:rPr lang="en-US" dirty="0" smtClean="0"/>
              <a:t> containing all points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contains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– test if given shape is inside path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intersects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– test given shape intersects path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qpainterpath-constru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05" y="1370837"/>
            <a:ext cx="1744895" cy="17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Painter Concepts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Clipping</a:t>
            </a:r>
            <a:endParaRPr lang="en-US" dirty="0"/>
          </a:p>
          <a:p>
            <a:pPr lvl="1"/>
            <a:r>
              <a:rPr lang="en-US" dirty="0" smtClean="0"/>
              <a:t>Clip drawing operation to shape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Composition modes:</a:t>
            </a:r>
            <a:endParaRPr lang="en-US" dirty="0"/>
          </a:p>
          <a:p>
            <a:pPr lvl="1"/>
            <a:r>
              <a:rPr lang="en-US" dirty="0" smtClean="0"/>
              <a:t>Rules for digital image compositing </a:t>
            </a:r>
          </a:p>
          <a:p>
            <a:pPr lvl="1"/>
            <a:r>
              <a:rPr lang="en-US" dirty="0" smtClean="0"/>
              <a:t>Combining pixels from source to destination </a:t>
            </a:r>
          </a:p>
          <a:p>
            <a:endParaRPr lang="en-US" dirty="0" smtClean="0"/>
          </a:p>
          <a:p>
            <a:r>
              <a:rPr lang="en-US" dirty="0" smtClean="0"/>
              <a:t>Rubber Bands – </a:t>
            </a:r>
            <a:r>
              <a:rPr lang="en-US" dirty="0" err="1" smtClean="0">
                <a:latin typeface="Courier New"/>
                <a:cs typeface="Courier New"/>
              </a:rPr>
              <a:t>QRubberBand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Rectangle or line that indicate selection or boundary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8" name="Picture 7" descr="qpainter-composition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3" y="1370838"/>
            <a:ext cx="3327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Pie Chart Widget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to implement a pie chart</a:t>
            </a:r>
            <a:endParaRPr lang="en-US" dirty="0"/>
          </a:p>
          <a:p>
            <a:r>
              <a:rPr lang="en-US" dirty="0" smtClean="0"/>
              <a:t>Draw pies with painters based on data</a:t>
            </a:r>
            <a:r>
              <a:rPr lang="en-US" dirty="0"/>
              <a:t>. </a:t>
            </a:r>
          </a:p>
          <a:p>
            <a:r>
              <a:rPr lang="en-US" dirty="0" smtClean="0"/>
              <a:t>Data Example: Population of 4 countries </a:t>
            </a:r>
          </a:p>
          <a:p>
            <a:pPr lvl="1"/>
            <a:r>
              <a:rPr lang="en-US" dirty="0" smtClean="0"/>
              <a:t>Sweden</a:t>
            </a:r>
          </a:p>
          <a:p>
            <a:pPr lvl="1"/>
            <a:r>
              <a:rPr lang="en-US" dirty="0" smtClean="0"/>
              <a:t>Germany </a:t>
            </a:r>
          </a:p>
          <a:p>
            <a:pPr lvl="1"/>
            <a:r>
              <a:rPr lang="en-US" dirty="0" smtClean="0"/>
              <a:t>Norway </a:t>
            </a:r>
          </a:p>
          <a:p>
            <a:pPr lvl="1"/>
            <a:r>
              <a:rPr lang="en-US" dirty="0" smtClean="0"/>
              <a:t>Italy </a:t>
            </a:r>
            <a:endParaRPr lang="en-US" dirty="0"/>
          </a:p>
          <a:p>
            <a:r>
              <a:rPr lang="en-US" dirty="0" smtClean="0"/>
              <a:t>Guess the population in millions of citizens ;</a:t>
            </a:r>
            <a:r>
              <a:rPr lang="en-US" dirty="0"/>
              <a:t>-) </a:t>
            </a:r>
          </a:p>
          <a:p>
            <a:r>
              <a:rPr lang="en-US" b="1" dirty="0" smtClean="0"/>
              <a:t>Legend is optional </a:t>
            </a:r>
            <a:endParaRPr lang="en-US" dirty="0"/>
          </a:p>
          <a:p>
            <a:r>
              <a:rPr lang="en-US" dirty="0" smtClean="0"/>
              <a:t>See lab description for details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lab-piechart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35" y="1370838"/>
            <a:ext cx="3113522" cy="21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Style Sheets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1954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Style Sheets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Mechanism to customize appearance of widgets </a:t>
            </a:r>
          </a:p>
          <a:p>
            <a:pPr lvl="1"/>
            <a:r>
              <a:rPr lang="en-US" dirty="0" smtClean="0"/>
              <a:t>Additional to </a:t>
            </a:r>
            <a:r>
              <a:rPr lang="en-US" dirty="0" err="1" smtClean="0"/>
              <a:t>subclassing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QStyle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Inspired by HTML CSS </a:t>
            </a:r>
            <a:endParaRPr lang="en-US" dirty="0"/>
          </a:p>
          <a:p>
            <a:r>
              <a:rPr lang="en-US" dirty="0" smtClean="0"/>
              <a:t>Textual specifications of styles </a:t>
            </a:r>
          </a:p>
          <a:p>
            <a:r>
              <a:rPr lang="en-US" dirty="0" smtClean="0"/>
              <a:t>Applying Style Sheets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setStyleSheet</a:t>
            </a:r>
            <a:r>
              <a:rPr lang="en-US" dirty="0">
                <a:latin typeface="Courier New"/>
                <a:cs typeface="Courier New"/>
              </a:rPr>
              <a:t>(sheet) </a:t>
            </a:r>
          </a:p>
          <a:p>
            <a:pPr lvl="2"/>
            <a:r>
              <a:rPr lang="en-US" dirty="0" smtClean="0"/>
              <a:t>On whole application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setStyleSheet</a:t>
            </a:r>
            <a:r>
              <a:rPr lang="en-US" dirty="0">
                <a:latin typeface="Courier New"/>
                <a:cs typeface="Courier New"/>
              </a:rPr>
              <a:t>(sheet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On a specific widget (</a:t>
            </a:r>
            <a:r>
              <a:rPr lang="en-US" dirty="0"/>
              <a:t>incl</a:t>
            </a:r>
            <a:r>
              <a:rPr lang="en-US" dirty="0" smtClean="0"/>
              <a:t>. child widgets</a:t>
            </a:r>
            <a:r>
              <a:rPr lang="en-US" dirty="0"/>
              <a:t>) </a:t>
            </a:r>
          </a:p>
        </p:txBody>
      </p:sp>
      <p:pic>
        <p:nvPicPr>
          <p:cNvPr id="4" name="Picture 3" descr="style-sheets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89" y="1429038"/>
            <a:ext cx="2578100" cy="14618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simpleqss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098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Rules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selector { property : value; property : value }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/>
              <a:t>Selector</a:t>
            </a:r>
            <a:r>
              <a:rPr lang="en-US" dirty="0" smtClean="0"/>
              <a:t>: specifies the widgets</a:t>
            </a:r>
            <a:endParaRPr lang="en-US" dirty="0"/>
          </a:p>
          <a:p>
            <a:r>
              <a:rPr lang="en-US" dirty="0" smtClean="0"/>
              <a:t>Property</a:t>
            </a:r>
            <a:r>
              <a:rPr lang="en-US" dirty="0"/>
              <a:t>/</a:t>
            </a:r>
            <a:r>
              <a:rPr lang="en-US" dirty="0" smtClean="0"/>
              <a:t>value pairs: specify properties to change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color: red</a:t>
            </a:r>
            <a:r>
              <a:rPr lang="en-US" dirty="0">
                <a:latin typeface="Courier New"/>
                <a:cs typeface="Courier New"/>
              </a:rPr>
              <a:t>; background-color</a:t>
            </a:r>
            <a:r>
              <a:rPr lang="en-US" dirty="0" smtClean="0">
                <a:latin typeface="Courier New"/>
                <a:cs typeface="Courier New"/>
              </a:rPr>
              <a:t>: white }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Examples of </a:t>
            </a:r>
            <a:r>
              <a:rPr lang="en-US" dirty="0" err="1" smtClean="0"/>
              <a:t>stylable</a:t>
            </a:r>
            <a:r>
              <a:rPr lang="en-US" dirty="0" smtClean="0"/>
              <a:t> elements </a:t>
            </a:r>
          </a:p>
          <a:p>
            <a:pPr lvl="1"/>
            <a:r>
              <a:rPr lang="en-US" dirty="0" smtClean="0"/>
              <a:t>Colors, fonts, pen style, alignment.</a:t>
            </a:r>
            <a:endParaRPr lang="en-US" dirty="0"/>
          </a:p>
          <a:p>
            <a:pPr lvl="1"/>
            <a:r>
              <a:rPr lang="en-US" dirty="0" smtClean="0"/>
              <a:t>Background images.</a:t>
            </a:r>
            <a:endParaRPr lang="en-US" dirty="0"/>
          </a:p>
          <a:p>
            <a:pPr lvl="1"/>
            <a:r>
              <a:rPr lang="en-US" dirty="0" smtClean="0"/>
              <a:t>Position and size of sub controls.</a:t>
            </a:r>
            <a:endParaRPr lang="en-US" dirty="0"/>
          </a:p>
          <a:p>
            <a:pPr lvl="1"/>
            <a:r>
              <a:rPr lang="en-US" dirty="0" smtClean="0"/>
              <a:t>Border and padding of the widget itself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Box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widget treated as box </a:t>
            </a:r>
          </a:p>
          <a:p>
            <a:r>
              <a:rPr lang="en-US" dirty="0" smtClean="0"/>
              <a:t>Four concentric rectangles </a:t>
            </a:r>
            <a:endParaRPr lang="en-US" dirty="0"/>
          </a:p>
          <a:p>
            <a:pPr lvl="1"/>
            <a:r>
              <a:rPr lang="en-US" dirty="0" smtClean="0"/>
              <a:t>Margin, Border, Padding, Content </a:t>
            </a:r>
          </a:p>
          <a:p>
            <a:r>
              <a:rPr lang="en-US" dirty="0" smtClean="0"/>
              <a:t>Customizing </a:t>
            </a:r>
            <a:r>
              <a:rPr lang="en-US" dirty="0" err="1" smtClean="0">
                <a:latin typeface="Courier New"/>
                <a:cs typeface="Courier New"/>
              </a:rPr>
              <a:t>QPushButton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border</a:t>
            </a:r>
            <a:r>
              <a:rPr lang="en-US" dirty="0">
                <a:latin typeface="Courier New"/>
                <a:cs typeface="Courier New"/>
              </a:rPr>
              <a:t>-width: 2px;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border</a:t>
            </a:r>
            <a:r>
              <a:rPr lang="en-US" dirty="0">
                <a:latin typeface="Courier New"/>
                <a:cs typeface="Courier New"/>
              </a:rPr>
              <a:t>-radius: 10px;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padding</a:t>
            </a:r>
            <a:r>
              <a:rPr lang="en-US" dirty="0">
                <a:latin typeface="Courier New"/>
                <a:cs typeface="Courier New"/>
              </a:rPr>
              <a:t>: 6px;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/</a:t>
            </a:r>
            <a:r>
              <a:rPr lang="en-US" dirty="0">
                <a:latin typeface="Courier New"/>
                <a:cs typeface="Courier New"/>
              </a:rPr>
              <a:t>/ ...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By default</a:t>
            </a:r>
            <a:r>
              <a:rPr lang="en-US" dirty="0"/>
              <a:t>, margin, border-width, and padding are 0 </a:t>
            </a:r>
          </a:p>
          <a:p>
            <a:endParaRPr lang="en-US" dirty="0"/>
          </a:p>
        </p:txBody>
      </p:sp>
      <p:pic>
        <p:nvPicPr>
          <p:cNvPr id="4" name="Picture 3" descr="stylesheet-box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3" y="1192563"/>
            <a:ext cx="2750471" cy="2434167"/>
          </a:xfrm>
          <a:prstGeom prst="rect">
            <a:avLst/>
          </a:prstGeom>
        </p:spPr>
      </p:pic>
      <p:pic>
        <p:nvPicPr>
          <p:cNvPr id="7" name="Picture 6" descr="stylesheet-redbutt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14" y="4196793"/>
            <a:ext cx="2311400" cy="6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6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*{ }</a:t>
            </a:r>
            <a:r>
              <a:rPr lang="en-US" dirty="0"/>
              <a:t> // Universal selector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widgets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Type Selector</a:t>
            </a:r>
          </a:p>
          <a:p>
            <a:pPr lvl="1"/>
            <a:r>
              <a:rPr lang="en-US" dirty="0"/>
              <a:t>All instances of class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Class Selector</a:t>
            </a:r>
          </a:p>
          <a:p>
            <a:pPr lvl="1"/>
            <a:r>
              <a:rPr lang="en-GB" dirty="0"/>
              <a:t>All instances of class, but not subclasses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QPushButton#objectName</a:t>
            </a:r>
            <a:r>
              <a:rPr lang="en-US" dirty="0"/>
              <a:t> // ID Selector</a:t>
            </a:r>
          </a:p>
          <a:p>
            <a:pPr lvl="1"/>
            <a:r>
              <a:rPr lang="en-GB" dirty="0"/>
              <a:t>All Instances of class with </a:t>
            </a:r>
            <a:r>
              <a:rPr lang="en-GB" dirty="0" err="1"/>
              <a:t>objectName</a:t>
            </a:r>
            <a:endParaRPr lang="en-GB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Descendant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{ }</a:t>
            </a:r>
            <a:r>
              <a:rPr lang="en-GB" dirty="0"/>
              <a:t> // Direct Child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direct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[enabled="true"] </a:t>
            </a:r>
            <a:r>
              <a:rPr lang="en-US" dirty="0"/>
              <a:t>// Property Selector</a:t>
            </a:r>
          </a:p>
          <a:p>
            <a:pPr lvl="1"/>
            <a:r>
              <a:rPr lang="en-GB" dirty="0"/>
              <a:t>All instances of class which match property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</a:t>
            </a:r>
            <a:r>
              <a:rPr lang="en-US" dirty="0" smtClean="0"/>
              <a:t>Widgets</a:t>
            </a:r>
          </a:p>
          <a:p>
            <a:r>
              <a:rPr lang="en-US" dirty="0" smtClean="0"/>
              <a:t>Layout </a:t>
            </a:r>
            <a:r>
              <a:rPr lang="en-US" dirty="0"/>
              <a:t>Management </a:t>
            </a:r>
            <a:endParaRPr lang="en-US" dirty="0" smtClean="0"/>
          </a:p>
          <a:p>
            <a:r>
              <a:rPr lang="en-US" dirty="0" smtClean="0"/>
              <a:t>Guidelines </a:t>
            </a:r>
            <a:r>
              <a:rPr lang="en-US" dirty="0"/>
              <a:t>for Custom Widgets </a:t>
            </a:r>
          </a:p>
        </p:txBody>
      </p:sp>
    </p:spTree>
    <p:extLst>
      <p:ext uri="{BB962C8B-B14F-4D97-AF65-F5344CB8AC3E}">
        <p14:creationId xmlns:p14="http://schemas.microsoft.com/office/powerpoint/2010/main" val="15568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Details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Selector</a:t>
            </a:r>
          </a:p>
          <a:p>
            <a:pPr lvl="1"/>
            <a:r>
              <a:rPr lang="en-GB" dirty="0"/>
              <a:t>If property changes it is required to re-set style sheet</a:t>
            </a:r>
          </a:p>
          <a:p>
            <a:r>
              <a:rPr lang="en-US" dirty="0"/>
              <a:t>Combining Selectors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red }</a:t>
            </a:r>
          </a:p>
          <a:p>
            <a:r>
              <a:rPr lang="en-US" dirty="0"/>
              <a:t>Pseudo-States</a:t>
            </a:r>
          </a:p>
          <a:p>
            <a:pPr lvl="1"/>
            <a:r>
              <a:rPr lang="en-GB" dirty="0"/>
              <a:t>Restrict selector based on widget’s state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color:red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/>
              <a:t>Selecting </a:t>
            </a:r>
            <a:r>
              <a:rPr lang="en-US" dirty="0" err="1"/>
              <a:t>Subcontrols</a:t>
            </a:r>
            <a:endParaRPr lang="en-US" dirty="0"/>
          </a:p>
          <a:p>
            <a:pPr lvl="1"/>
            <a:r>
              <a:rPr lang="en-GB" dirty="0"/>
              <a:t>Access </a:t>
            </a:r>
            <a:r>
              <a:rPr lang="en-GB" dirty="0" err="1"/>
              <a:t>subcontrols</a:t>
            </a:r>
            <a:r>
              <a:rPr lang="en-GB" dirty="0"/>
              <a:t> of complex widgets </a:t>
            </a:r>
            <a:r>
              <a:rPr lang="en-US" dirty="0"/>
              <a:t>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QSpinBox</a:t>
            </a:r>
            <a:r>
              <a:rPr lang="en-US" dirty="0"/>
              <a:t>, ...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::drop-down { image: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dropdown.png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}</a:t>
            </a:r>
          </a:p>
          <a:p>
            <a:r>
              <a:rPr lang="en-GB" dirty="0" err="1"/>
              <a:t>Subcontrols</a:t>
            </a:r>
            <a:r>
              <a:rPr lang="en-GB" dirty="0"/>
              <a:t> positioned relative to other elements</a:t>
            </a:r>
          </a:p>
          <a:p>
            <a:pPr lvl="1"/>
            <a:r>
              <a:rPr lang="en-GB" dirty="0"/>
              <a:t>Change using </a:t>
            </a:r>
            <a:r>
              <a:rPr lang="en-GB" dirty="0" err="1"/>
              <a:t>subcontrol</a:t>
            </a:r>
            <a:r>
              <a:rPr lang="en-GB" dirty="0"/>
              <a:t>-origin and </a:t>
            </a:r>
            <a:r>
              <a:rPr lang="en-GB" dirty="0" err="1"/>
              <a:t>subcontrol</a:t>
            </a:r>
            <a:r>
              <a:rPr lang="en-GB" dirty="0"/>
              <a:t>-position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qssselector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8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Cascading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Effective style sheet obtained by merging</a:t>
            </a:r>
          </a:p>
          <a:p>
            <a:pPr lvl="1"/>
            <a:r>
              <a:rPr lang="fr-FR" dirty="0" err="1"/>
              <a:t>Widgets’s</a:t>
            </a:r>
            <a:r>
              <a:rPr lang="fr-FR" dirty="0"/>
              <a:t> </a:t>
            </a:r>
            <a:r>
              <a:rPr lang="fr-FR" dirty="0" err="1"/>
              <a:t>ancestor</a:t>
            </a:r>
            <a:r>
              <a:rPr lang="fr-FR" dirty="0"/>
              <a:t> (parent, </a:t>
            </a:r>
            <a:r>
              <a:rPr lang="fr-FR" dirty="0" err="1"/>
              <a:t>grandparent</a:t>
            </a:r>
            <a:r>
              <a:rPr lang="fr-FR" dirty="0"/>
              <a:t>, etc.)</a:t>
            </a:r>
          </a:p>
          <a:p>
            <a:pPr lvl="1"/>
            <a:r>
              <a:rPr lang="en-US" dirty="0"/>
              <a:t>Application </a:t>
            </a:r>
            <a:r>
              <a:rPr lang="en-US" dirty="0" err="1"/>
              <a:t>stylesheet</a:t>
            </a:r>
            <a:endParaRPr lang="en-US" dirty="0"/>
          </a:p>
          <a:p>
            <a:r>
              <a:rPr lang="en-GB" dirty="0"/>
              <a:t>On conflict: widget own style sheet preferred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white }");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button-&gt;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("* { color: blue }");</a:t>
            </a:r>
          </a:p>
          <a:p>
            <a:r>
              <a:rPr lang="en-GB" dirty="0"/>
              <a:t>Style on button forces button to have blue text</a:t>
            </a:r>
          </a:p>
          <a:p>
            <a:pPr lvl="1"/>
            <a:r>
              <a:rPr lang="en-GB" dirty="0"/>
              <a:t>In spite of more specific application rule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qsscascading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077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Selector </a:t>
            </a:r>
            <a:r>
              <a:rPr lang="en-US" dirty="0" err="1"/>
              <a:t>Specifity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Conflict: When rules on same level specify same property</a:t>
            </a:r>
          </a:p>
          <a:p>
            <a:pPr lvl="1"/>
            <a:r>
              <a:rPr lang="en-US" dirty="0"/>
              <a:t>Specificity of selectors apply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white }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red }</a:t>
            </a:r>
          </a:p>
          <a:p>
            <a:pPr lvl="1"/>
            <a:r>
              <a:rPr lang="en-GB" dirty="0"/>
              <a:t>Selectors with pseudo-states are more specific</a:t>
            </a:r>
          </a:p>
          <a:p>
            <a:r>
              <a:rPr lang="en-US" dirty="0"/>
              <a:t>Calculating selector’s specificity</a:t>
            </a:r>
          </a:p>
          <a:p>
            <a:pPr lvl="1"/>
            <a:r>
              <a:rPr lang="en-GB" b="1" dirty="0"/>
              <a:t>a </a:t>
            </a:r>
            <a:r>
              <a:rPr lang="en-GB" dirty="0"/>
              <a:t>Count number of ID attributes in selector</a:t>
            </a:r>
          </a:p>
          <a:p>
            <a:pPr lvl="1"/>
            <a:r>
              <a:rPr lang="en-GB" b="1" dirty="0"/>
              <a:t>b </a:t>
            </a:r>
            <a:r>
              <a:rPr lang="en-GB" dirty="0"/>
              <a:t>Count number of property specifications</a:t>
            </a:r>
          </a:p>
          <a:p>
            <a:pPr lvl="1"/>
            <a:r>
              <a:rPr lang="en-GB" b="1" dirty="0"/>
              <a:t>c </a:t>
            </a:r>
            <a:r>
              <a:rPr lang="en-GB" dirty="0"/>
              <a:t>Count number of class names</a:t>
            </a:r>
          </a:p>
          <a:p>
            <a:pPr lvl="1"/>
            <a:r>
              <a:rPr lang="en-GB" dirty="0"/>
              <a:t>Concatenate numbers </a:t>
            </a:r>
            <a:r>
              <a:rPr lang="en-GB" b="1" dirty="0"/>
              <a:t>a</a:t>
            </a:r>
            <a:r>
              <a:rPr lang="en-GB" dirty="0"/>
              <a:t>-</a:t>
            </a:r>
            <a:r>
              <a:rPr lang="en-GB" b="1" dirty="0"/>
              <a:t>b</a:t>
            </a:r>
            <a:r>
              <a:rPr lang="en-GB" dirty="0"/>
              <a:t>-</a:t>
            </a:r>
            <a:r>
              <a:rPr lang="en-GB" b="1" dirty="0"/>
              <a:t>c</a:t>
            </a:r>
            <a:r>
              <a:rPr lang="en-GB" dirty="0"/>
              <a:t>. Highest score wins</a:t>
            </a:r>
          </a:p>
          <a:p>
            <a:pPr lvl="1"/>
            <a:r>
              <a:rPr lang="en-GB" dirty="0"/>
              <a:t>If rules scores equal, use last declared rule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{} /* a=0 b=0 c=1 -&gt; specificity = 1 */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#ok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{} /* a=1 b=0 c=1 -&gt; specificity = 101 *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72072" y="4730355"/>
            <a:ext cx="7916112" cy="2201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Demo: painting</a:t>
            </a:r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/</a:t>
            </a:r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"/>
                <a:cs typeface="Open Sans"/>
              </a:rPr>
              <a:t>qssconflict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qssconflict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6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Integration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Excellent tool to preview style sheets </a:t>
            </a:r>
          </a:p>
          <a:p>
            <a:r>
              <a:rPr lang="en-US" dirty="0" smtClean="0"/>
              <a:t>Right</a:t>
            </a:r>
            <a:r>
              <a:rPr lang="en-US" dirty="0"/>
              <a:t>-</a:t>
            </a:r>
            <a:r>
              <a:rPr lang="en-US" dirty="0" smtClean="0"/>
              <a:t>click on any widget </a:t>
            </a:r>
            <a:endParaRPr lang="en-US" dirty="0"/>
          </a:p>
          <a:p>
            <a:r>
              <a:rPr lang="en-US" dirty="0" smtClean="0"/>
              <a:t>Select </a:t>
            </a:r>
            <a:r>
              <a:rPr lang="en-US" i="1" dirty="0" smtClean="0"/>
              <a:t>Change </a:t>
            </a:r>
            <a:r>
              <a:rPr lang="en-US" i="1" dirty="0" err="1" smtClean="0"/>
              <a:t>styleSheet</a:t>
            </a:r>
            <a:r>
              <a:rPr lang="en-US" i="1" dirty="0"/>
              <a:t>.</a:t>
            </a:r>
            <a:r>
              <a:rPr lang="en-US" i="1" dirty="0" smtClean="0"/>
              <a:t>.</a:t>
            </a:r>
            <a:endParaRPr lang="en-US" i="1" dirty="0"/>
          </a:p>
          <a:p>
            <a:r>
              <a:rPr lang="en-US" dirty="0" smtClean="0"/>
              <a:t>Includes syntax highlighter and validator </a:t>
            </a:r>
            <a:endParaRPr lang="en-US" dirty="0"/>
          </a:p>
        </p:txBody>
      </p:sp>
      <p:pic>
        <p:nvPicPr>
          <p:cNvPr id="4" name="Picture 3" descr="designer-stylesheet-op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041400"/>
            <a:ext cx="3642967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 smtClean="0"/>
              <a:t>Project Task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192293" cy="3784985"/>
          </a:xfrm>
        </p:spPr>
        <p:txBody>
          <a:bodyPr>
            <a:normAutofit/>
          </a:bodyPr>
          <a:lstStyle/>
          <a:p>
            <a:r>
              <a:rPr lang="en-US" dirty="0"/>
              <a:t>Tasks </a:t>
            </a:r>
            <a:r>
              <a:rPr lang="en-US" dirty="0" smtClean="0"/>
              <a:t>(in </a:t>
            </a:r>
            <a:r>
              <a:rPr lang="en-US" dirty="0" err="1" smtClean="0"/>
              <a:t>QtCreator</a:t>
            </a:r>
            <a:r>
              <a:rPr lang="en-US" dirty="0" smtClean="0"/>
              <a:t> Welcome mode, look for ‘Style Sheet Example</a:t>
            </a:r>
            <a:r>
              <a:rPr lang="en-US" dirty="0" smtClean="0"/>
              <a:t>’)</a:t>
            </a:r>
            <a:endParaRPr lang="en-US" dirty="0" smtClean="0"/>
          </a:p>
          <a:p>
            <a:pPr lvl="1"/>
            <a:r>
              <a:rPr lang="en-US" dirty="0" smtClean="0"/>
              <a:t>Investigate style sheet </a:t>
            </a:r>
          </a:p>
          <a:p>
            <a:pPr lvl="1"/>
            <a:r>
              <a:rPr lang="en-US" dirty="0" smtClean="0"/>
              <a:t>Modify style sheet</a:t>
            </a:r>
            <a:endParaRPr lang="en-US" dirty="0"/>
          </a:p>
          <a:p>
            <a:pPr lvl="1"/>
            <a:r>
              <a:rPr lang="en-US" dirty="0" smtClean="0"/>
              <a:t>Remove style sheet</a:t>
            </a:r>
          </a:p>
          <a:p>
            <a:pPr lvl="2"/>
            <a:r>
              <a:rPr lang="en-US" dirty="0" smtClean="0"/>
              <a:t>and </a:t>
            </a:r>
            <a:r>
              <a:rPr lang="en-US" dirty="0"/>
              <a:t>implement your own </a:t>
            </a:r>
          </a:p>
          <a:p>
            <a:r>
              <a:rPr lang="en-US" dirty="0" smtClean="0"/>
              <a:t>Example does not save changes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designer for this. </a:t>
            </a:r>
          </a:p>
          <a:p>
            <a:r>
              <a:rPr lang="en-US" dirty="0" smtClean="0"/>
              <a:t>Edit style sheet using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File </a:t>
            </a:r>
            <a:r>
              <a:rPr lang="en-US" dirty="0">
                <a:latin typeface="Courier New"/>
                <a:cs typeface="Courier New"/>
              </a:rPr>
              <a:t>-&gt; Edit </a:t>
            </a:r>
            <a:r>
              <a:rPr lang="en-US" dirty="0" err="1">
                <a:latin typeface="Courier New"/>
                <a:cs typeface="Courier New"/>
              </a:rPr>
              <a:t>StyleSheet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07" y="1370838"/>
            <a:ext cx="3058007" cy="29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46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Windows</a:t>
            </a:r>
          </a:p>
          <a:p>
            <a:r>
              <a:rPr lang="en-US" dirty="0" smtClean="0"/>
              <a:t>Settings</a:t>
            </a:r>
            <a:endParaRPr lang="en-US" dirty="0"/>
          </a:p>
          <a:p>
            <a:r>
              <a:rPr lang="en-US" dirty="0" smtClean="0"/>
              <a:t>Resources</a:t>
            </a:r>
            <a:endParaRPr lang="en-US" dirty="0"/>
          </a:p>
          <a:p>
            <a:r>
              <a:rPr lang="en-US" dirty="0" smtClean="0"/>
              <a:t>Translation </a:t>
            </a:r>
            <a:r>
              <a:rPr lang="en-US" dirty="0"/>
              <a:t>for Developers </a:t>
            </a:r>
            <a:endParaRPr lang="en-US" dirty="0" smtClean="0"/>
          </a:p>
          <a:p>
            <a:r>
              <a:rPr lang="en-US" dirty="0" smtClean="0"/>
              <a:t>Deploying </a:t>
            </a:r>
            <a:r>
              <a:rPr lang="en-US" dirty="0"/>
              <a:t>Qt Applications </a:t>
            </a:r>
          </a:p>
        </p:txBody>
      </p:sp>
    </p:spTree>
    <p:extLst>
      <p:ext uri="{BB962C8B-B14F-4D97-AF65-F5344CB8AC3E}">
        <p14:creationId xmlns:p14="http://schemas.microsoft.com/office/powerpoint/2010/main" val="20086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create an application to show fundamental concepts </a:t>
            </a:r>
          </a:p>
          <a:p>
            <a:endParaRPr lang="en-US" b="1" dirty="0" smtClean="0"/>
          </a:p>
          <a:p>
            <a:r>
              <a:rPr lang="en-US" b="1" dirty="0" smtClean="0"/>
              <a:t>Main Window: </a:t>
            </a:r>
            <a:r>
              <a:rPr lang="en-US" dirty="0" smtClean="0"/>
              <a:t>How a typical main window is structured</a:t>
            </a:r>
            <a:endParaRPr lang="en-US" dirty="0"/>
          </a:p>
          <a:p>
            <a:r>
              <a:rPr lang="en-US" b="1" dirty="0" smtClean="0"/>
              <a:t>Settings: </a:t>
            </a:r>
            <a:r>
              <a:rPr lang="en-US" dirty="0" smtClean="0"/>
              <a:t>Store</a:t>
            </a:r>
            <a:r>
              <a:rPr lang="en-US" dirty="0"/>
              <a:t>/</a:t>
            </a:r>
            <a:r>
              <a:rPr lang="en-US" dirty="0" smtClean="0"/>
              <a:t>Restore application settings</a:t>
            </a:r>
            <a:endParaRPr lang="en-US" dirty="0"/>
          </a:p>
          <a:p>
            <a:r>
              <a:rPr lang="en-US" b="1" dirty="0" smtClean="0"/>
              <a:t>Resources: </a:t>
            </a:r>
            <a:r>
              <a:rPr lang="en-US" dirty="0" smtClean="0"/>
              <a:t>Adding icons and other files to your application </a:t>
            </a:r>
          </a:p>
          <a:p>
            <a:r>
              <a:rPr lang="en-US" b="1" dirty="0" smtClean="0"/>
              <a:t>Translation: </a:t>
            </a:r>
            <a:r>
              <a:rPr lang="en-US" dirty="0" smtClean="0"/>
              <a:t>Short overview of internationalization</a:t>
            </a:r>
            <a:endParaRPr lang="en-US" dirty="0"/>
          </a:p>
          <a:p>
            <a:r>
              <a:rPr lang="en-US" b="1" dirty="0" smtClean="0"/>
              <a:t>Deployment: </a:t>
            </a:r>
            <a:r>
              <a:rPr lang="en-US" dirty="0" smtClean="0"/>
              <a:t>Distributing your application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Main Windows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42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Application Ingredients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window with </a:t>
            </a:r>
          </a:p>
          <a:p>
            <a:pPr lvl="1"/>
            <a:r>
              <a:rPr lang="en-US" dirty="0" smtClean="0"/>
              <a:t>Menu bar </a:t>
            </a:r>
          </a:p>
          <a:p>
            <a:pPr lvl="1"/>
            <a:r>
              <a:rPr lang="en-US" dirty="0" smtClean="0"/>
              <a:t>Tool bar, Status bar</a:t>
            </a:r>
            <a:endParaRPr lang="en-US" dirty="0"/>
          </a:p>
          <a:p>
            <a:pPr lvl="1"/>
            <a:r>
              <a:rPr lang="en-US" dirty="0" smtClean="0"/>
              <a:t>Central widget</a:t>
            </a:r>
            <a:endParaRPr lang="en-US" dirty="0"/>
          </a:p>
          <a:p>
            <a:pPr lvl="1"/>
            <a:r>
              <a:rPr lang="en-US" dirty="0" smtClean="0"/>
              <a:t>Often a dock window </a:t>
            </a:r>
            <a:endParaRPr lang="en-US" dirty="0"/>
          </a:p>
          <a:p>
            <a:r>
              <a:rPr lang="en-US" dirty="0" smtClean="0"/>
              <a:t>Settings (saving state</a:t>
            </a:r>
            <a:r>
              <a:rPr lang="en-US" dirty="0"/>
              <a:t>) </a:t>
            </a:r>
          </a:p>
          <a:p>
            <a:r>
              <a:rPr lang="en-US" dirty="0" smtClean="0"/>
              <a:t>Resources (</a:t>
            </a:r>
            <a:r>
              <a:rPr lang="en-US" dirty="0" err="1" smtClean="0"/>
              <a:t>e.g</a:t>
            </a:r>
            <a:r>
              <a:rPr lang="en-US" dirty="0" smtClean="0"/>
              <a:t> icons</a:t>
            </a:r>
            <a:r>
              <a:rPr lang="en-US" dirty="0"/>
              <a:t>) </a:t>
            </a:r>
          </a:p>
          <a:p>
            <a:r>
              <a:rPr lang="en-US" dirty="0" smtClean="0"/>
              <a:t>Translation</a:t>
            </a:r>
            <a:endParaRPr lang="en-US" dirty="0"/>
          </a:p>
          <a:p>
            <a:r>
              <a:rPr lang="en-US" dirty="0" smtClean="0"/>
              <a:t>Load</a:t>
            </a:r>
            <a:r>
              <a:rPr lang="en-US" dirty="0"/>
              <a:t>/</a:t>
            </a:r>
            <a:r>
              <a:rPr lang="en-US" dirty="0" smtClean="0"/>
              <a:t>Save documents </a:t>
            </a:r>
            <a:endParaRPr lang="en-US" dirty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Not </a:t>
            </a:r>
            <a:r>
              <a:rPr lang="en-US" i="1" dirty="0"/>
              <a:t>a complete list </a:t>
            </a:r>
            <a:endParaRPr lang="en-US" dirty="0"/>
          </a:p>
        </p:txBody>
      </p:sp>
      <p:pic>
        <p:nvPicPr>
          <p:cNvPr id="4" name="Picture 3" descr="mainwin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33" y="1192563"/>
            <a:ext cx="4361533" cy="3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Common Widgets </a:t>
            </a:r>
            <a:endParaRPr lang="en-US" dirty="0"/>
          </a:p>
          <a:p>
            <a:pPr lvl="1"/>
            <a:r>
              <a:rPr lang="en-US" dirty="0" smtClean="0"/>
              <a:t>Text widgets </a:t>
            </a:r>
          </a:p>
          <a:p>
            <a:pPr lvl="1"/>
            <a:r>
              <a:rPr lang="en-US" dirty="0" smtClean="0"/>
              <a:t>Value based widgets </a:t>
            </a:r>
          </a:p>
          <a:p>
            <a:pPr lvl="1"/>
            <a:r>
              <a:rPr lang="en-US" dirty="0" smtClean="0"/>
              <a:t>Organizer widgets</a:t>
            </a:r>
            <a:endParaRPr lang="en-US" dirty="0"/>
          </a:p>
          <a:p>
            <a:pPr lvl="1"/>
            <a:r>
              <a:rPr lang="en-US" dirty="0" smtClean="0"/>
              <a:t>Item-based widgets </a:t>
            </a:r>
            <a:endParaRPr lang="en-US" dirty="0"/>
          </a:p>
          <a:p>
            <a:r>
              <a:rPr lang="en-US" b="1" dirty="0" smtClean="0"/>
              <a:t>Layout Management</a:t>
            </a:r>
            <a:endParaRPr lang="en-US" b="1" dirty="0"/>
          </a:p>
          <a:p>
            <a:pPr lvl="1"/>
            <a:r>
              <a:rPr lang="en-US" dirty="0" smtClean="0"/>
              <a:t>Geometry management </a:t>
            </a:r>
          </a:p>
          <a:p>
            <a:pPr lvl="1"/>
            <a:r>
              <a:rPr lang="en-US" dirty="0" smtClean="0"/>
              <a:t>Advantages of layout managers </a:t>
            </a:r>
          </a:p>
          <a:p>
            <a:pPr lvl="1"/>
            <a:r>
              <a:rPr lang="en-US" dirty="0" err="1" smtClean="0"/>
              <a:t>Qt's</a:t>
            </a:r>
            <a:r>
              <a:rPr lang="en-US" dirty="0" smtClean="0"/>
              <a:t> layout managers</a:t>
            </a:r>
            <a:endParaRPr lang="en-US" dirty="0"/>
          </a:p>
          <a:p>
            <a:pPr lvl="1"/>
            <a:r>
              <a:rPr lang="en-US" dirty="0" smtClean="0"/>
              <a:t>Size policies </a:t>
            </a:r>
            <a:endParaRPr lang="en-US" dirty="0"/>
          </a:p>
          <a:p>
            <a:r>
              <a:rPr lang="en-US" b="1" dirty="0" smtClean="0"/>
              <a:t>Custom Widgets</a:t>
            </a:r>
            <a:endParaRPr lang="en-US" b="1" dirty="0"/>
          </a:p>
          <a:p>
            <a:pPr lvl="1"/>
            <a:r>
              <a:rPr lang="en-US" dirty="0" smtClean="0"/>
              <a:t>Rules for creating own widgets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Window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/>
              <a:t>: main application window </a:t>
            </a:r>
          </a:p>
          <a:p>
            <a:r>
              <a:rPr lang="en-US" dirty="0" smtClean="0"/>
              <a:t>Has own layout </a:t>
            </a:r>
          </a:p>
          <a:p>
            <a:pPr lvl="1"/>
            <a:r>
              <a:rPr lang="en-US" dirty="0" smtClean="0"/>
              <a:t>Central Widget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QDockWidget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QStatusBar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Central Widget</a:t>
            </a:r>
            <a:endParaRPr lang="en-US" dirty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1"/>
            <a:r>
              <a:rPr lang="en-US" dirty="0" smtClean="0"/>
              <a:t>Just any widget object </a:t>
            </a:r>
            <a:endParaRPr lang="en-US" dirty="0"/>
          </a:p>
        </p:txBody>
      </p:sp>
      <p:pic>
        <p:nvPicPr>
          <p:cNvPr id="4" name="Picture 3" descr="mainwindow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17" y="1370838"/>
            <a:ext cx="3213949" cy="290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mainwindow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57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Actions - </a:t>
            </a:r>
            <a:r>
              <a:rPr lang="en-US" dirty="0" err="1">
                <a:latin typeface="Courier New"/>
                <a:cs typeface="Courier New"/>
              </a:rPr>
              <a:t>QAction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Action is an abstract user interface command </a:t>
            </a:r>
            <a:endParaRPr lang="en-US" dirty="0"/>
          </a:p>
          <a:p>
            <a:r>
              <a:rPr lang="en-US" dirty="0" smtClean="0"/>
              <a:t>Emits signal triggered on execution </a:t>
            </a:r>
          </a:p>
          <a:p>
            <a:pPr lvl="1"/>
            <a:r>
              <a:rPr lang="en-US" dirty="0" smtClean="0"/>
              <a:t>Connected slot performs action </a:t>
            </a:r>
            <a:endParaRPr lang="en-US" dirty="0"/>
          </a:p>
          <a:p>
            <a:r>
              <a:rPr lang="en-US" dirty="0" smtClean="0"/>
              <a:t>Added to menus, toolbar, key shortcuts </a:t>
            </a:r>
          </a:p>
          <a:p>
            <a:r>
              <a:rPr lang="en-US" dirty="0" smtClean="0"/>
              <a:t>Each performs same way </a:t>
            </a:r>
          </a:p>
          <a:p>
            <a:pPr lvl="1"/>
            <a:r>
              <a:rPr lang="en-US" dirty="0" smtClean="0"/>
              <a:t>Regardless of user interface used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302001"/>
            <a:ext cx="8093590" cy="1693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setupActions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setIcon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QIcon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open.png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setShortcut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QKeySequence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Open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setStatusTip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file"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connect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(action,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triggered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onOpen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    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(action);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(action)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965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QAction</a:t>
            </a:r>
            <a:r>
              <a:rPr lang="en-US" dirty="0" smtClean="0"/>
              <a:t> Capabilities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Enables disables actions </a:t>
            </a:r>
          </a:p>
          <a:p>
            <a:pPr lvl="1"/>
            <a:r>
              <a:rPr lang="en-US" dirty="0" smtClean="0"/>
              <a:t>In menu and toolbars, etc</a:t>
            </a:r>
            <a:r>
              <a:rPr lang="en-US" dirty="0"/>
              <a:t>...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Switches checkable state (</a:t>
            </a:r>
            <a:r>
              <a:rPr lang="en-US" dirty="0"/>
              <a:t>on/off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toggles checked state 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Stores data with the action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Menu Bar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QMenuBar</a:t>
            </a:r>
            <a:r>
              <a:rPr lang="en-US" dirty="0"/>
              <a:t>: a horizontal menu bar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QMenu</a:t>
            </a:r>
            <a:r>
              <a:rPr lang="en-US" dirty="0"/>
              <a:t>: represents a menu </a:t>
            </a:r>
            <a:endParaRPr lang="en-US" dirty="0" smtClean="0"/>
          </a:p>
          <a:p>
            <a:pPr lvl="1"/>
            <a:r>
              <a:rPr lang="en-US" dirty="0" smtClean="0"/>
              <a:t>Indicates action state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QAction</a:t>
            </a:r>
            <a:r>
              <a:rPr lang="en-US" dirty="0"/>
              <a:t>: menu items added to </a:t>
            </a:r>
            <a:r>
              <a:rPr lang="en-US" b="1" dirty="0" err="1">
                <a:latin typeface="Courier New"/>
                <a:cs typeface="Courier New"/>
              </a:rPr>
              <a:t>QMenu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891277"/>
            <a:ext cx="8093590" cy="1729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setupMenuBar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menuBar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bar-&gt;</a:t>
            </a:r>
            <a:r>
              <a:rPr lang="en-US" dirty="0" err="1">
                <a:latin typeface="Courier New"/>
                <a:cs typeface="Courier New"/>
              </a:rPr>
              <a:t>addMenu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"&amp;File"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addSeparator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subMenu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menu-&gt;</a:t>
            </a:r>
            <a:r>
              <a:rPr lang="en-US" dirty="0" err="1">
                <a:latin typeface="Courier New"/>
                <a:cs typeface="Courier New"/>
              </a:rPr>
              <a:t>addMenu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"Sub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Menu"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…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menu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99" y="1316747"/>
            <a:ext cx="2213191" cy="462963"/>
          </a:xfrm>
          <a:prstGeom prst="rect">
            <a:avLst/>
          </a:prstGeom>
        </p:spPr>
      </p:pic>
      <p:pic>
        <p:nvPicPr>
          <p:cNvPr id="7" name="Picture 6" descr="me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41" y="1928957"/>
            <a:ext cx="1900621" cy="8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Toolbars - </a:t>
            </a:r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Movable panel…</a:t>
            </a:r>
            <a:endParaRPr lang="en-US" dirty="0"/>
          </a:p>
          <a:p>
            <a:pPr lvl="1"/>
            <a:r>
              <a:rPr lang="en-US" dirty="0" smtClean="0"/>
              <a:t>Contains set of controls</a:t>
            </a:r>
            <a:endParaRPr lang="en-US" dirty="0"/>
          </a:p>
          <a:p>
            <a:pPr lvl="1"/>
            <a:r>
              <a:rPr lang="en-US" dirty="0" smtClean="0"/>
              <a:t>Can be horizontal or vertical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 toolbar ) </a:t>
            </a:r>
          </a:p>
          <a:p>
            <a:pPr lvl="1"/>
            <a:r>
              <a:rPr lang="en-US" dirty="0" smtClean="0"/>
              <a:t>Adds toolbar to main window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Adds section splitter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 action ) </a:t>
            </a:r>
          </a:p>
          <a:p>
            <a:pPr lvl="1"/>
            <a:r>
              <a:rPr lang="en-US" dirty="0" smtClean="0"/>
              <a:t>Adds action to toolbar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(widget) </a:t>
            </a:r>
          </a:p>
          <a:p>
            <a:pPr lvl="1"/>
            <a:r>
              <a:rPr lang="en-US" dirty="0" smtClean="0"/>
              <a:t>Adds widget to toolbar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4219594"/>
            <a:ext cx="8093590" cy="1026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setupToolBar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addToolBar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addSeparator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QLineEdit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"Find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dirty="0" smtClean="0">
              <a:latin typeface="Courier New"/>
              <a:cs typeface="Courier New"/>
            </a:endParaRPr>
          </a:p>
        </p:txBody>
      </p:sp>
      <p:pic>
        <p:nvPicPr>
          <p:cNvPr id="8" name="Picture 7" descr="tool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67" y="1370838"/>
            <a:ext cx="3213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3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QToolButton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Quick-</a:t>
            </a:r>
            <a:r>
              <a:rPr lang="en-US" dirty="0" smtClean="0"/>
              <a:t>access button to commands or options </a:t>
            </a:r>
          </a:p>
          <a:p>
            <a:r>
              <a:rPr lang="en-US" dirty="0" smtClean="0"/>
              <a:t>Used when adding action to </a:t>
            </a:r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Can be used instead </a:t>
            </a:r>
            <a:r>
              <a:rPr lang="en-US" dirty="0" err="1" smtClean="0">
                <a:latin typeface="Courier New"/>
                <a:cs typeface="Courier New"/>
              </a:rPr>
              <a:t>QPushButton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Different visual appearance!</a:t>
            </a:r>
            <a:endParaRPr lang="en-US" dirty="0"/>
          </a:p>
          <a:p>
            <a:r>
              <a:rPr lang="en-US" dirty="0" smtClean="0"/>
              <a:t>Advantage: allows to attach action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120958"/>
            <a:ext cx="8093590" cy="1688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setDefaultAction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have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Shows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indicator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button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setPopupMode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MenuButtonPopup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Control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over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text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+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icon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placements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 smtClean="0">
                <a:latin typeface="Courier New"/>
                <a:cs typeface="Courier New"/>
              </a:rPr>
              <a:t>setToolButtonStyle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ToolButtonTextUnderIcon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1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Status Bar - </a:t>
            </a:r>
            <a:r>
              <a:rPr lang="en-US" dirty="0" err="1">
                <a:latin typeface="Courier New"/>
                <a:cs typeface="Courier New"/>
              </a:rPr>
              <a:t>QStatusBar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Horizontal bar</a:t>
            </a:r>
          </a:p>
          <a:p>
            <a:pPr lvl="1"/>
            <a:r>
              <a:rPr lang="en-US" dirty="0" smtClean="0"/>
              <a:t>Suitable </a:t>
            </a:r>
            <a:r>
              <a:rPr lang="en-US" dirty="0"/>
              <a:t>for presenting status information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 message, timeout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Displays temporary message for specified </a:t>
            </a:r>
            <a:r>
              <a:rPr lang="en-US" dirty="0" err="1" smtClean="0"/>
              <a:t>milli</a:t>
            </a:r>
            <a:r>
              <a:rPr lang="en-US" dirty="0"/>
              <a:t>-seconds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Removes any temporary message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or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addPermanentWidget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Normal, permanent messages displayed by widget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0"/>
            <a:ext cx="8093590" cy="953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createStatusBar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QStatusBar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statusBar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showMessage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"Ready"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QLabel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"Label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StatusBar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4" name="Picture 3" descr="status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50" y="1370839"/>
            <a:ext cx="3635817" cy="3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6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Dock Windows - </a:t>
            </a:r>
            <a:r>
              <a:rPr lang="en-US" dirty="0" err="1">
                <a:latin typeface="Courier New"/>
                <a:cs typeface="Courier New"/>
              </a:rPr>
              <a:t>QDockWidget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docked into main window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DockWidgetArea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enum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Left, Right, Top, Bottom dock areas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(corner</a:t>
            </a:r>
            <a:r>
              <a:rPr lang="en-US" dirty="0" smtClean="0">
                <a:latin typeface="Courier New"/>
                <a:cs typeface="Courier New"/>
              </a:rPr>
              <a:t>, area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Sets area to occupy specified corner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(options) </a:t>
            </a:r>
          </a:p>
          <a:p>
            <a:pPr lvl="1"/>
            <a:r>
              <a:rPr lang="en-US" dirty="0" smtClean="0"/>
              <a:t>Specifies docking behavior (</a:t>
            </a:r>
            <a:r>
              <a:rPr lang="en-US" dirty="0"/>
              <a:t>animated</a:t>
            </a:r>
            <a:r>
              <a:rPr lang="en-US" dirty="0" smtClean="0"/>
              <a:t>, nested, tabbed</a:t>
            </a:r>
            <a:r>
              <a:rPr lang="en-US" dirty="0"/>
              <a:t>,...)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0"/>
            <a:ext cx="8093590" cy="137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createDockWidget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*dock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"Title"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dock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setAllowedAreas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*widget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(dock);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dock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(widget);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addDockWidget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dock);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do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3" y="1370839"/>
            <a:ext cx="2868074" cy="19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7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QMenu</a:t>
            </a:r>
            <a:r>
              <a:rPr lang="en-US" dirty="0"/>
              <a:t> and Context Menus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 via event handler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MyWidget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(event)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m_contextMenu</a:t>
            </a:r>
            <a:r>
              <a:rPr lang="en-US" dirty="0">
                <a:latin typeface="Courier New"/>
                <a:cs typeface="Courier New"/>
              </a:rPr>
              <a:t>-&gt;exec(event-&gt;</a:t>
            </a:r>
            <a:r>
              <a:rPr lang="en-US" dirty="0" err="1">
                <a:latin typeface="Courier New"/>
                <a:cs typeface="Courier New"/>
              </a:rPr>
              <a:t>globalPos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endParaRPr lang="en-US" dirty="0" smtClean="0"/>
          </a:p>
          <a:p>
            <a:r>
              <a:rPr lang="en-US" dirty="0" smtClean="0"/>
              <a:t>Or signal </a:t>
            </a:r>
            <a:r>
              <a:rPr lang="en-US" dirty="0" err="1" smtClean="0">
                <a:latin typeface="Courier New"/>
                <a:cs typeface="Courier New"/>
              </a:rPr>
              <a:t>customContextMenuRequested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Connect to signal to show context menu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Or via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list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(action)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setContextMenuPolicy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ActionsContextMenu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Displays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as context menu </a:t>
            </a:r>
            <a:endParaRPr lang="en-US" dirty="0"/>
          </a:p>
        </p:txBody>
      </p:sp>
      <p:pic>
        <p:nvPicPr>
          <p:cNvPr id="4" name="Picture 3" descr="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35" y="1370838"/>
            <a:ext cx="1941666" cy="84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setWindowModified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setWindowTitle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menuBar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statusBar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addDockWidget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QAction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setShortcuts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setStatusTip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signaltriggered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addMenu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QStatusBar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28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Common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623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 smtClean="0"/>
              <a:t>Text Editor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text editor with </a:t>
            </a:r>
          </a:p>
          <a:p>
            <a:pPr lvl="1"/>
            <a:r>
              <a:rPr lang="en-US" i="1" dirty="0" smtClean="0"/>
              <a:t>load</a:t>
            </a:r>
            <a:r>
              <a:rPr lang="en-US" dirty="0" smtClean="0"/>
              <a:t>, </a:t>
            </a:r>
            <a:r>
              <a:rPr lang="en-US" i="1" dirty="0" smtClean="0"/>
              <a:t>save</a:t>
            </a:r>
            <a:r>
              <a:rPr lang="en-US" dirty="0" smtClean="0"/>
              <a:t>, </a:t>
            </a:r>
            <a:r>
              <a:rPr lang="en-US" i="1" dirty="0" smtClean="0"/>
              <a:t>quit</a:t>
            </a:r>
            <a:endParaRPr lang="en-US" i="1" dirty="0"/>
          </a:p>
          <a:p>
            <a:pPr lvl="1"/>
            <a:r>
              <a:rPr lang="en-US" i="1" dirty="0" smtClean="0"/>
              <a:t>About </a:t>
            </a:r>
            <a:r>
              <a:rPr lang="en-US" dirty="0" smtClean="0"/>
              <a:t>and </a:t>
            </a:r>
            <a:r>
              <a:rPr lang="en-US" i="1" dirty="0" err="1" smtClean="0"/>
              <a:t>AboutQt</a:t>
            </a:r>
            <a:r>
              <a:rPr lang="en-US" i="1" dirty="0" smtClean="0"/>
              <a:t> 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 smtClean="0">
                <a:latin typeface="Courier New"/>
                <a:cs typeface="Courier New"/>
              </a:rPr>
              <a:t>QPlainTextEdit</a:t>
            </a:r>
            <a:r>
              <a:rPr lang="en-US" dirty="0" smtClean="0"/>
              <a:t> serves for editing the text.</a:t>
            </a:r>
          </a:p>
          <a:p>
            <a:r>
              <a:rPr lang="en-US" dirty="0" smtClean="0"/>
              <a:t>Optional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Show whether the file is dirty </a:t>
            </a:r>
            <a:endParaRPr lang="en-US" dirty="0"/>
          </a:p>
          <a:p>
            <a:pPr lvl="1"/>
            <a:r>
              <a:rPr lang="en-US" dirty="0" smtClean="0"/>
              <a:t>Ask the user whether to save if file is dirty when application quits </a:t>
            </a:r>
            <a:endParaRPr lang="en-US" dirty="0"/>
          </a:p>
          <a:p>
            <a:pPr lvl="1"/>
            <a:r>
              <a:rPr lang="en-US" dirty="0" smtClean="0"/>
              <a:t>Make sure also to ask when window is closed via window manager </a:t>
            </a:r>
            <a:endParaRPr lang="en-US" dirty="0"/>
          </a:p>
          <a:p>
            <a:pPr lvl="1"/>
            <a:r>
              <a:rPr lang="en-US" dirty="0" smtClean="0"/>
              <a:t>Show the cursor position in the status bar</a:t>
            </a:r>
            <a:endParaRPr lang="en-US" dirty="0"/>
          </a:p>
          <a:p>
            <a:pPr lvl="2"/>
            <a:r>
              <a:rPr lang="en-US" dirty="0" smtClean="0"/>
              <a:t>Position is determined by cursors block and column count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smtClean="0">
                <a:latin typeface="Open Sans Light"/>
                <a:cs typeface="Open Sans Light"/>
              </a:rPr>
              <a:t>: </a:t>
            </a:r>
            <a:r>
              <a:rPr lang="fi-FI" sz="1400" dirty="0" err="1" smtClean="0">
                <a:latin typeface="Open Sans Light"/>
                <a:cs typeface="Open Sans Light"/>
              </a:rPr>
              <a:t>lab-texteditor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22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Settings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79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Settings -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en-US" dirty="0" smtClean="0"/>
              <a:t>Configure </a:t>
            </a:r>
            <a:r>
              <a:rPr lang="en-US" dirty="0" err="1" smtClean="0">
                <a:latin typeface="Courier New"/>
                <a:cs typeface="Courier New"/>
              </a:rPr>
              <a:t>QSettings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setOrganizationName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</a:t>
            </a:r>
            <a:r>
              <a:rPr lang="en-US" dirty="0">
                <a:latin typeface="Courier New"/>
                <a:cs typeface="Courier New"/>
              </a:rPr>
              <a:t>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setOrganizationDomain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mycompany.com</a:t>
            </a:r>
            <a:r>
              <a:rPr lang="en-US" dirty="0">
                <a:latin typeface="Courier New"/>
                <a:cs typeface="Courier New"/>
              </a:rPr>
              <a:t>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setApplicationName</a:t>
            </a:r>
            <a:r>
              <a:rPr lang="en-US" dirty="0">
                <a:latin typeface="Courier New"/>
                <a:cs typeface="Courier New"/>
              </a:rPr>
              <a:t>("My Application"); </a:t>
            </a:r>
          </a:p>
          <a:p>
            <a:pPr fontAlgn="auto"/>
            <a:r>
              <a:rPr lang="en-US" dirty="0" smtClean="0"/>
              <a:t>Typical usage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QSettings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settings;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settings.setValue</a:t>
            </a:r>
            <a:r>
              <a:rPr lang="en-US" dirty="0">
                <a:latin typeface="Courier New"/>
                <a:cs typeface="Courier New"/>
              </a:rPr>
              <a:t>("group/value", 68)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</a:t>
            </a:r>
            <a:r>
              <a:rPr lang="en-US" dirty="0" err="1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fontAlgn="auto"/>
            <a:r>
              <a:rPr lang="en-US" dirty="0" smtClean="0"/>
              <a:t>Values are stored as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r>
              <a:rPr lang="en-US" dirty="0" smtClean="0"/>
              <a:t>Keys form hierarchies using </a:t>
            </a:r>
            <a:r>
              <a:rPr lang="en-US" dirty="0" smtClean="0">
                <a:latin typeface="Courier New"/>
                <a:cs typeface="Courier New"/>
              </a:rPr>
              <a:t>'/’ </a:t>
            </a:r>
          </a:p>
          <a:p>
            <a:pPr lvl="1"/>
            <a:r>
              <a:rPr lang="en-US" dirty="0" smtClean="0"/>
              <a:t>Or use </a:t>
            </a:r>
            <a:r>
              <a:rPr lang="en-US" dirty="0" err="1" smtClean="0">
                <a:latin typeface="Courier New"/>
                <a:cs typeface="Courier New"/>
              </a:rPr>
              <a:t>beginGroup</a:t>
            </a:r>
            <a:r>
              <a:rPr lang="en-US" dirty="0">
                <a:latin typeface="Courier New"/>
                <a:cs typeface="Courier New"/>
              </a:rPr>
              <a:t>(prefix</a:t>
            </a:r>
            <a:r>
              <a:rPr lang="en-US" dirty="0" smtClean="0">
                <a:latin typeface="Courier New"/>
                <a:cs typeface="Courier New"/>
              </a:rPr>
              <a:t>) / </a:t>
            </a:r>
            <a:r>
              <a:rPr lang="en-US" dirty="0" err="1" smtClean="0">
                <a:latin typeface="Courier New"/>
                <a:cs typeface="Courier New"/>
              </a:rPr>
              <a:t>endGroup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>
                <a:latin typeface="Courier New"/>
                <a:cs typeface="Courier New"/>
              </a:rPr>
              <a:t>value(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excepts default value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("group/value", 68).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r>
              <a:rPr lang="en-US" dirty="0" smtClean="0"/>
              <a:t>If value not found and default not specified </a:t>
            </a:r>
            <a:endParaRPr lang="en-US" dirty="0"/>
          </a:p>
          <a:p>
            <a:pPr lvl="1"/>
            <a:r>
              <a:rPr lang="en-US" dirty="0" smtClean="0"/>
              <a:t>Invalid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returned </a:t>
            </a:r>
          </a:p>
        </p:txBody>
      </p:sp>
    </p:spTree>
    <p:extLst>
      <p:ext uri="{BB962C8B-B14F-4D97-AF65-F5344CB8AC3E}">
        <p14:creationId xmlns:p14="http://schemas.microsoft.com/office/powerpoint/2010/main" val="6962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State of an Application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971002"/>
          </a:xfrm>
        </p:spPr>
        <p:txBody>
          <a:bodyPr>
            <a:normAutofit/>
          </a:bodyPr>
          <a:lstStyle/>
          <a:p>
            <a:r>
              <a:rPr lang="en-US" dirty="0" smtClean="0"/>
              <a:t>Store geometry of application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Restore geometry of application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534257"/>
            <a:ext cx="8209301" cy="1289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writeSettings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/size"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size())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3265655"/>
            <a:ext cx="8209301" cy="1945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readSettings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beginGroup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resize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"size"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dirty="0" err="1">
                <a:latin typeface="Courier New"/>
                <a:cs typeface="Courier New"/>
              </a:rPr>
              <a:t>toSize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>
                <a:latin typeface="Courier New"/>
                <a:cs typeface="Courier New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dirty="0" err="1">
                <a:latin typeface="Courier New"/>
                <a:cs typeface="Courier New"/>
              </a:rPr>
              <a:t>toPoint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dirty="0" err="1" smtClean="0">
                <a:latin typeface="Courier New"/>
                <a:cs typeface="Courier New"/>
              </a:rPr>
              <a:t>endGroup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959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- Behind the Scenes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Stored in platform specific format </a:t>
            </a:r>
            <a:endParaRPr lang="en-US" sz="1400" dirty="0"/>
          </a:p>
          <a:p>
            <a:pPr lvl="1"/>
            <a:r>
              <a:rPr lang="en-US" sz="1200" dirty="0" smtClean="0"/>
              <a:t>Unix :INI files </a:t>
            </a:r>
            <a:endParaRPr lang="en-US" dirty="0" smtClean="0"/>
          </a:p>
          <a:p>
            <a:pPr lvl="1"/>
            <a:r>
              <a:rPr lang="en-US" dirty="0" smtClean="0"/>
              <a:t>Windows: System registry 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: </a:t>
            </a:r>
            <a:r>
              <a:rPr lang="en-US" dirty="0" err="1" smtClean="0"/>
              <a:t>CFPreferences</a:t>
            </a:r>
            <a:r>
              <a:rPr lang="en-US" dirty="0" smtClean="0"/>
              <a:t> API </a:t>
            </a:r>
          </a:p>
          <a:p>
            <a:r>
              <a:rPr lang="en-US" i="1" dirty="0" smtClean="0"/>
              <a:t>Value lookup will search several locations </a:t>
            </a:r>
            <a:endParaRPr lang="en-US" dirty="0" smtClean="0"/>
          </a:p>
          <a:p>
            <a:pPr lvl="1"/>
            <a:r>
              <a:rPr lang="en-US" dirty="0" smtClean="0"/>
              <a:t>User</a:t>
            </a:r>
            <a:r>
              <a:rPr lang="en-US" dirty="0"/>
              <a:t>-specific location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applications by organization </a:t>
            </a:r>
          </a:p>
          <a:p>
            <a:pPr lvl="1"/>
            <a:r>
              <a:rPr lang="en-US" dirty="0" smtClean="0"/>
              <a:t>System</a:t>
            </a:r>
            <a:r>
              <a:rPr lang="en-US" dirty="0"/>
              <a:t>-wide location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applications by organization </a:t>
            </a:r>
            <a:endParaRPr lang="en-US" dirty="0" smtClean="0"/>
          </a:p>
          <a:p>
            <a:endParaRPr lang="en-US" sz="2000" dirty="0"/>
          </a:p>
          <a:p>
            <a:r>
              <a:rPr lang="en-US" dirty="0" err="1" smtClean="0">
                <a:latin typeface="Courier New"/>
                <a:cs typeface="Courier New"/>
              </a:rPr>
              <a:t>QSettings</a:t>
            </a:r>
            <a:r>
              <a:rPr lang="en-US" dirty="0" smtClean="0"/>
              <a:t> </a:t>
            </a:r>
            <a:r>
              <a:rPr lang="en-US" dirty="0"/>
              <a:t>creation is cheap! Use on stack </a:t>
            </a:r>
          </a:p>
        </p:txBody>
      </p:sp>
    </p:spTree>
    <p:extLst>
      <p:ext uri="{BB962C8B-B14F-4D97-AF65-F5344CB8AC3E}">
        <p14:creationId xmlns:p14="http://schemas.microsoft.com/office/powerpoint/2010/main" val="24906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Resources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694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System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Platform-</a:t>
            </a:r>
            <a:r>
              <a:rPr lang="en-US" dirty="0" smtClean="0"/>
              <a:t>independent mechanism for storing binary files</a:t>
            </a:r>
          </a:p>
          <a:p>
            <a:pPr lvl="1"/>
            <a:r>
              <a:rPr lang="en-US" dirty="0" smtClean="0"/>
              <a:t>Not limited to images </a:t>
            </a:r>
            <a:endParaRPr lang="en-US" dirty="0"/>
          </a:p>
          <a:p>
            <a:r>
              <a:rPr lang="en-US" dirty="0" smtClean="0"/>
              <a:t>Resource files stored in application's executable</a:t>
            </a:r>
          </a:p>
          <a:p>
            <a:r>
              <a:rPr lang="en-US" dirty="0" smtClean="0"/>
              <a:t>Useful if application requires files </a:t>
            </a:r>
            <a:endParaRPr lang="en-US" dirty="0"/>
          </a:p>
          <a:p>
            <a:pPr lvl="1"/>
            <a:r>
              <a:rPr lang="en-US" dirty="0" smtClean="0"/>
              <a:t>E.g. icons, translation files, sounds</a:t>
            </a:r>
            <a:endParaRPr lang="en-US" dirty="0"/>
          </a:p>
          <a:p>
            <a:pPr lvl="1"/>
            <a:r>
              <a:rPr lang="en-US" dirty="0" smtClean="0"/>
              <a:t>Don't risk of losing files, easier deployment </a:t>
            </a:r>
            <a:endParaRPr lang="en-US" dirty="0"/>
          </a:p>
        </p:txBody>
      </p:sp>
      <p:pic>
        <p:nvPicPr>
          <p:cNvPr id="4" name="Picture 3" descr="resour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75" y="2690395"/>
            <a:ext cx="4446433" cy="23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Resources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 specified in .</a:t>
            </a:r>
            <a:r>
              <a:rPr lang="en-US" dirty="0" err="1" smtClean="0"/>
              <a:t>qrc</a:t>
            </a:r>
            <a:r>
              <a:rPr lang="en-US" dirty="0" smtClean="0"/>
              <a:t> file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Resources are accessible with ':’ prefix </a:t>
            </a:r>
            <a:endParaRPr lang="en-US" dirty="0"/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:/images/</a:t>
            </a:r>
            <a:r>
              <a:rPr lang="en-US" dirty="0" err="1" smtClean="0">
                <a:latin typeface="Courier New"/>
                <a:cs typeface="Courier New"/>
              </a:rPr>
              <a:t>cut.png</a:t>
            </a:r>
            <a:r>
              <a:rPr lang="en-US" dirty="0" smtClean="0">
                <a:latin typeface="Courier New"/>
                <a:cs typeface="Courier New"/>
              </a:rPr>
              <a:t>”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Simply use resource path instead of file name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(":/images/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 smtClean="0"/>
              <a:t>To compile resource, edit .pro file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RESOURCES </a:t>
            </a:r>
            <a:r>
              <a:rPr lang="en-US" dirty="0">
                <a:latin typeface="Courier New"/>
                <a:cs typeface="Courier New"/>
              </a:rPr>
              <a:t>+= </a:t>
            </a:r>
            <a:r>
              <a:rPr lang="en-US" dirty="0" err="1" smtClean="0">
                <a:latin typeface="Courier New"/>
                <a:cs typeface="Courier New"/>
              </a:rPr>
              <a:t>application.qrc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make</a:t>
            </a:r>
            <a:r>
              <a:rPr lang="en-US" dirty="0" smtClean="0"/>
              <a:t> produces make rules to generate binary file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1701944"/>
            <a:ext cx="8093590" cy="1371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!</a:t>
            </a:r>
            <a:r>
              <a:rPr lang="en-US" dirty="0">
                <a:latin typeface="Courier New"/>
                <a:cs typeface="Courier New"/>
              </a:rPr>
              <a:t>DOCTYPE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RCC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&gt;&lt;</a:t>
            </a:r>
            <a:r>
              <a:rPr lang="en-US" dirty="0">
                <a:latin typeface="Courier New"/>
                <a:cs typeface="Courier New"/>
              </a:rPr>
              <a:t>RCC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version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008000"/>
                </a:solidFill>
                <a:latin typeface="Courier New"/>
                <a:cs typeface="Courier New"/>
              </a:rPr>
              <a:t>"1.0"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&lt;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images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copy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&lt;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images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cut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dirty="0">
                <a:latin typeface="Courier New"/>
                <a:cs typeface="Courier New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RCC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04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Specifics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Path Prefix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 prefix="/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"&gt;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File accessible via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/..</a:t>
            </a:r>
            <a:r>
              <a:rPr lang="en-US" dirty="0" smtClean="0">
                <a:latin typeface="Courier New"/>
                <a:cs typeface="Courier New"/>
              </a:rPr>
              <a:t>.”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Aliases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file alias="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"&gt;images/</a:t>
            </a:r>
            <a:r>
              <a:rPr lang="en-US" dirty="0" err="1">
                <a:latin typeface="Courier New"/>
                <a:cs typeface="Courier New"/>
              </a:rPr>
              <a:t>scissors.png</a:t>
            </a:r>
            <a:r>
              <a:rPr lang="en-US" dirty="0">
                <a:latin typeface="Courier New"/>
                <a:cs typeface="Courier New"/>
              </a:rPr>
              <a:t>&lt;/file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lvl="1"/>
            <a:r>
              <a:rPr lang="en-US" dirty="0" smtClean="0"/>
              <a:t>File accessible via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 </a:t>
            </a:r>
          </a:p>
          <a:p>
            <a:r>
              <a:rPr lang="en-US" dirty="0" smtClean="0"/>
              <a:t>Static Libraries and Resources </a:t>
            </a:r>
          </a:p>
          <a:p>
            <a:pPr lvl="1"/>
            <a:r>
              <a:rPr lang="en-US" dirty="0" smtClean="0"/>
              <a:t>Need to force initialization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Q_INIT_RESOURCE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basename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 smtClean="0"/>
              <a:t>Loading resources at runtime </a:t>
            </a:r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rcc</a:t>
            </a:r>
            <a:r>
              <a:rPr lang="en-US" dirty="0" smtClean="0"/>
              <a:t> to create binary and register resource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rcc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-binary </a:t>
            </a:r>
            <a:r>
              <a:rPr lang="en-US" dirty="0" err="1">
                <a:latin typeface="Courier New"/>
                <a:cs typeface="Courier New"/>
              </a:rPr>
              <a:t>data.qrc</a:t>
            </a:r>
            <a:r>
              <a:rPr lang="en-US" dirty="0">
                <a:latin typeface="Courier New"/>
                <a:cs typeface="Courier New"/>
              </a:rPr>
              <a:t> -o </a:t>
            </a:r>
            <a:r>
              <a:rPr lang="en-US" dirty="0" err="1" smtClean="0">
                <a:latin typeface="Courier New"/>
                <a:cs typeface="Courier New"/>
              </a:rPr>
              <a:t>data.rcc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registerResource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data.rcc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 smtClean="0"/>
              <a:t>Traverse resource tree using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(":/") </a:t>
            </a:r>
          </a:p>
        </p:txBody>
      </p:sp>
    </p:spTree>
    <p:extLst>
      <p:ext uri="{BB962C8B-B14F-4D97-AF65-F5344CB8AC3E}">
        <p14:creationId xmlns:p14="http://schemas.microsoft.com/office/powerpoint/2010/main" val="110269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Upgrade </a:t>
            </a:r>
            <a:r>
              <a:rPr lang="en-US" i="1" dirty="0" smtClean="0"/>
              <a:t>Editor </a:t>
            </a:r>
            <a:r>
              <a:rPr lang="en-US" i="1" dirty="0"/>
              <a:t>to </a:t>
            </a:r>
            <a:r>
              <a:rPr lang="en-US" i="1" dirty="0" smtClean="0"/>
              <a:t>Use </a:t>
            </a:r>
            <a:r>
              <a:rPr lang="en-US" i="1" dirty="0"/>
              <a:t>R</a:t>
            </a:r>
            <a:r>
              <a:rPr lang="en-US" i="1" dirty="0" smtClean="0"/>
              <a:t>esources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your previous editor, to use Qt resource system for icons </a:t>
            </a:r>
          </a:p>
          <a:p>
            <a:r>
              <a:rPr lang="en-US" dirty="0" smtClean="0"/>
              <a:t>Tip: You can use </a:t>
            </a:r>
            <a:r>
              <a:rPr lang="en-US" dirty="0" err="1" smtClean="0"/>
              <a:t>QtCreator</a:t>
            </a:r>
            <a:r>
              <a:rPr lang="en-US" dirty="0" smtClean="0"/>
              <a:t> to create QRC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8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27285</TotalTime>
  <Words>16525</Words>
  <Application>Microsoft Macintosh PowerPoint</Application>
  <PresentationFormat>On-screen Show (16:10)</PresentationFormat>
  <Paragraphs>3039</Paragraphs>
  <Slides>271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271</vt:i4>
      </vt:variant>
    </vt:vector>
  </HeadingPairs>
  <TitlesOfParts>
    <vt:vector size="272" baseType="lpstr">
      <vt:lpstr>Default Theme</vt:lpstr>
      <vt:lpstr>Qt Training – Widget Edition</vt:lpstr>
      <vt:lpstr>Contents</vt:lpstr>
      <vt:lpstr>Contents</vt:lpstr>
      <vt:lpstr>Objevtives</vt:lpstr>
      <vt:lpstr>Qt UI Offering – Choose the Best of All Worlds </vt:lpstr>
      <vt:lpstr>Widgets</vt:lpstr>
      <vt:lpstr>Contents</vt:lpstr>
      <vt:lpstr>Objectives</vt:lpstr>
      <vt:lpstr>Common Widgets</vt:lpstr>
      <vt:lpstr>Text Widgets </vt:lpstr>
      <vt:lpstr>Button Widgets </vt:lpstr>
      <vt:lpstr>Value Widgets </vt:lpstr>
      <vt:lpstr>Organizer Widgets </vt:lpstr>
      <vt:lpstr>Item Widgets </vt:lpstr>
      <vt:lpstr>Other Widgets </vt:lpstr>
      <vt:lpstr>Layout Management</vt:lpstr>
      <vt:lpstr>Doing it Yourself </vt:lpstr>
      <vt:lpstr>Making Qt Do the Work </vt:lpstr>
      <vt:lpstr>Managed Widgets and Sizes </vt:lpstr>
      <vt:lpstr>Layout Management Classes </vt:lpstr>
      <vt:lpstr>QHBoxLayout and QVBoxLayout </vt:lpstr>
      <vt:lpstr>Widgets in a Grid - QGridLayout </vt:lpstr>
      <vt:lpstr>QFormLayout </vt:lpstr>
      <vt:lpstr>Lab – Contact Form </vt:lpstr>
      <vt:lpstr>Some Layout Terms </vt:lpstr>
      <vt:lpstr>More Layout Terms </vt:lpstr>
      <vt:lpstr>Widgets Size Policies </vt:lpstr>
      <vt:lpstr>Available Size Policies </vt:lpstr>
      <vt:lpstr>Lab – Layout of buttons </vt:lpstr>
      <vt:lpstr>Questions And Answers </vt:lpstr>
      <vt:lpstr>Guidelines for Custom Widgets </vt:lpstr>
      <vt:lpstr>Guidelines: Creating a Custom Widget </vt:lpstr>
      <vt:lpstr>Guidelines: Base Class and Event Handlers </vt:lpstr>
      <vt:lpstr>Guidelines: Drawing a Widget  </vt:lpstr>
      <vt:lpstr>Guidelines: Internal States and Subclassing </vt:lpstr>
      <vt:lpstr>Guidelines: Widget Constructor </vt:lpstr>
      <vt:lpstr>Lab – File Chooser </vt:lpstr>
      <vt:lpstr>Lab – Compass Widget </vt:lpstr>
      <vt:lpstr>Painting and Styling</vt:lpstr>
      <vt:lpstr>Contents</vt:lpstr>
      <vt:lpstr>Objectives</vt:lpstr>
      <vt:lpstr>Objectives</vt:lpstr>
      <vt:lpstr>Painting on Widgets</vt:lpstr>
      <vt:lpstr>Low-level Painting with QPainter  </vt:lpstr>
      <vt:lpstr>Painting on Widgets </vt:lpstr>
      <vt:lpstr>Coordinate System - Surface to Render </vt:lpstr>
      <vt:lpstr>Geometry Helper Classes </vt:lpstr>
      <vt:lpstr>Color Handling</vt:lpstr>
      <vt:lpstr>Creating Color Values </vt:lpstr>
      <vt:lpstr>Drawing Lines and Outlines with QPen </vt:lpstr>
      <vt:lpstr>The Outline </vt:lpstr>
      <vt:lpstr>Filling Shapes with QBrush </vt:lpstr>
      <vt:lpstr>Drawing Gradient Fills </vt:lpstr>
      <vt:lpstr>Brush on QPen </vt:lpstr>
      <vt:lpstr>Color Themes and Palettes </vt:lpstr>
      <vt:lpstr>Color Groups and Roles </vt:lpstr>
      <vt:lpstr>Painting Operations </vt:lpstr>
      <vt:lpstr>Drawing Figures </vt:lpstr>
      <vt:lpstr>Drawing Text </vt:lpstr>
      <vt:lpstr>Transformation </vt:lpstr>
      <vt:lpstr>Transform and Center  </vt:lpstr>
      <vt:lpstr>Painter Path - QPainterPath </vt:lpstr>
      <vt:lpstr>Other Painter Concepts </vt:lpstr>
      <vt:lpstr>Lab – Pie Chart Widget  </vt:lpstr>
      <vt:lpstr>Style Sheets</vt:lpstr>
      <vt:lpstr>Qt Style Sheets </vt:lpstr>
      <vt:lpstr>CSS Rules </vt:lpstr>
      <vt:lpstr>The Box Model </vt:lpstr>
      <vt:lpstr>Selector Types </vt:lpstr>
      <vt:lpstr>Selector Details </vt:lpstr>
      <vt:lpstr>Conflict Resolution - Cascading </vt:lpstr>
      <vt:lpstr>Conflict Resolution - Selector Specifity </vt:lpstr>
      <vt:lpstr>Qt Designer Integration </vt:lpstr>
      <vt:lpstr>Lab – Project Task</vt:lpstr>
      <vt:lpstr>Application Creation</vt:lpstr>
      <vt:lpstr>Contents</vt:lpstr>
      <vt:lpstr>Objectives</vt:lpstr>
      <vt:lpstr>Main Windows</vt:lpstr>
      <vt:lpstr>Typical Application Ingredients </vt:lpstr>
      <vt:lpstr>Main Window </vt:lpstr>
      <vt:lpstr>Creating Actions - QAction </vt:lpstr>
      <vt:lpstr>QAction Capabilities </vt:lpstr>
      <vt:lpstr>Create Menu Bar </vt:lpstr>
      <vt:lpstr>Creating Toolbars - QToolBar </vt:lpstr>
      <vt:lpstr>QToolButton </vt:lpstr>
      <vt:lpstr>The Status Bar - QStatusBar </vt:lpstr>
      <vt:lpstr>Creating Dock Windows - QDockWidget </vt:lpstr>
      <vt:lpstr>QMenu and Context Menus </vt:lpstr>
      <vt:lpstr>Typical APIs </vt:lpstr>
      <vt:lpstr>Lab – Text Editor</vt:lpstr>
      <vt:lpstr>Settings </vt:lpstr>
      <vt:lpstr>Persistent Settings - QSettings </vt:lpstr>
      <vt:lpstr>Restoring State of an Application </vt:lpstr>
      <vt:lpstr>Settings - Behind the Scenes </vt:lpstr>
      <vt:lpstr>Resources </vt:lpstr>
      <vt:lpstr>Resource System </vt:lpstr>
      <vt:lpstr>Using Resources </vt:lpstr>
      <vt:lpstr>Resource Specifics </vt:lpstr>
      <vt:lpstr>Lab – Upgrade Editor to Use Resources </vt:lpstr>
      <vt:lpstr>Translation for Developers </vt:lpstr>
      <vt:lpstr>Internationalization (i18n) </vt:lpstr>
      <vt:lpstr>Text Translation </vt:lpstr>
      <vt:lpstr>Translation Process </vt:lpstr>
      <vt:lpstr>Other Internationalization </vt:lpstr>
      <vt:lpstr>Lab – Translate Editor to German</vt:lpstr>
      <vt:lpstr>Deploying Qt Applications</vt:lpstr>
      <vt:lpstr>Ways of Deploying </vt:lpstr>
      <vt:lpstr>Deployment </vt:lpstr>
      <vt:lpstr>Dialogs</vt:lpstr>
      <vt:lpstr>Contents</vt:lpstr>
      <vt:lpstr>Objectives</vt:lpstr>
      <vt:lpstr>Dialogs</vt:lpstr>
      <vt:lpstr>Dialog Windows - QDialog </vt:lpstr>
      <vt:lpstr>Modeless Dialog </vt:lpstr>
      <vt:lpstr>Custom Dialogs </vt:lpstr>
      <vt:lpstr>Other Dialog Topics </vt:lpstr>
      <vt:lpstr>Common Dialogs </vt:lpstr>
      <vt:lpstr>Asking for Files - QFileDialog </vt:lpstr>
      <vt:lpstr>Showing Messages - QMessageBox </vt:lpstr>
      <vt:lpstr>Feedback on Progress - QProgressDialog </vt:lpstr>
      <vt:lpstr>Providing Error Messages - QErrorMessage </vt:lpstr>
      <vt:lpstr>Other Common Dialogs </vt:lpstr>
      <vt:lpstr>Guiding the User - QWizard </vt:lpstr>
      <vt:lpstr>Simple Wizard Example </vt:lpstr>
      <vt:lpstr>Questions And Answers  </vt:lpstr>
      <vt:lpstr>Lab – Custom Dialog </vt:lpstr>
      <vt:lpstr>Qt Designer </vt:lpstr>
      <vt:lpstr>Qt Designer </vt:lpstr>
      <vt:lpstr>Designer Views</vt:lpstr>
      <vt:lpstr>Designer's Editing Modes  </vt:lpstr>
      <vt:lpstr>Designer UI Form Files </vt:lpstr>
      <vt:lpstr>From .ui to C+ </vt:lpstr>
      <vt:lpstr>Qt Creator - Form Wizards </vt:lpstr>
      <vt:lpstr>Naming Widgets </vt:lpstr>
      <vt:lpstr>Form Layout in Designer </vt:lpstr>
      <vt:lpstr>Top-Level Layout </vt:lpstr>
      <vt:lpstr>Preview Widget in Preview Mode </vt:lpstr>
      <vt:lpstr>Code Integration - Header File </vt:lpstr>
      <vt:lpstr>Code Integration - Implementation File </vt:lpstr>
      <vt:lpstr>Signals and Slots in Designer </vt:lpstr>
      <vt:lpstr>Using Custom Widgets in Designer  </vt:lpstr>
      <vt:lpstr>Lab – Designer Order Form  </vt:lpstr>
      <vt:lpstr>Model/View Framework</vt:lpstr>
      <vt:lpstr>Contents</vt:lpstr>
      <vt:lpstr>Objectives</vt:lpstr>
      <vt:lpstr>Model/View Concept</vt:lpstr>
      <vt:lpstr>Why Model/View? </vt:lpstr>
      <vt:lpstr>Model/View Components</vt:lpstr>
      <vt:lpstr>Model Structures </vt:lpstr>
      <vt:lpstr>Display the Structure - View Classes </vt:lpstr>
      <vt:lpstr>Adapts the Data - Model Classes </vt:lpstr>
      <vt:lpstr>Data - Model - View Relationships </vt:lpstr>
      <vt:lpstr>Addressing Data - QModelIndex </vt:lpstr>
      <vt:lpstr>QModelIndex in Table/Tree Structures</vt:lpstr>
      <vt:lpstr>Item and Item Roles </vt:lpstr>
      <vt:lpstr>Mapping Item Roles from/to QML </vt:lpstr>
      <vt:lpstr>Exporting Models to QML </vt:lpstr>
      <vt:lpstr>Recap of Model/View Concept </vt:lpstr>
      <vt:lpstr>Showing Simple Data</vt:lpstr>
      <vt:lpstr>QStandardItemModel - Convenient Model </vt:lpstr>
      <vt:lpstr>Meet the City Engine </vt:lpstr>
      <vt:lpstr>Our Backend CityEngine API </vt:lpstr>
      <vt:lpstr>Lab: Standard Item Model for CityEngine </vt:lpstr>
      <vt:lpstr>Proxy Models </vt:lpstr>
      <vt:lpstr>Proxy Model - QSortFilterProxyModel  </vt:lpstr>
      <vt:lpstr>Sorting/Filtering  - QSortFilterProxyModel  </vt:lpstr>
      <vt:lpstr>Custom Models </vt:lpstr>
      <vt:lpstr>Implementing a Model  </vt:lpstr>
      <vt:lpstr>Step 1: Read Only List Model </vt:lpstr>
      <vt:lpstr>Step 2: Suppling Header Information </vt:lpstr>
      <vt:lpstr>Step 3: Enabling Editing </vt:lpstr>
      <vt:lpstr>Step 4: Row Manipulation </vt:lpstr>
      <vt:lpstr>Lab – City List Model  </vt:lpstr>
      <vt:lpstr>Delegates and Views</vt:lpstr>
      <vt:lpstr>Contents</vt:lpstr>
      <vt:lpstr>Objectives</vt:lpstr>
      <vt:lpstr>Delegates</vt:lpstr>
      <vt:lpstr>Item Delegates </vt:lpstr>
      <vt:lpstr>Item Appearance </vt:lpstr>
      <vt:lpstr>Delegate from QAbstractItemDelegate </vt:lpstr>
      <vt:lpstr>Integer Value - Bar Graph Delegate </vt:lpstr>
      <vt:lpstr>Editing Item Data</vt:lpstr>
      <vt:lpstr>An Editor Delegate </vt:lpstr>
      <vt:lpstr>Providing an Editor </vt:lpstr>
      <vt:lpstr>Submitting Data to the Model </vt:lpstr>
      <vt:lpstr>Updating the Editor's Geometry </vt:lpstr>
      <vt:lpstr>Setting Delegates on Views </vt:lpstr>
      <vt:lpstr>Type-Based Delegates </vt:lpstr>
      <vt:lpstr>Data Widget Mapper</vt:lpstr>
      <vt:lpstr>Data Widget Mapper- QDataWidgetMapper </vt:lpstr>
      <vt:lpstr>Using QDataWidgetMapper </vt:lpstr>
      <vt:lpstr>Mapped Property - The USER Property </vt:lpstr>
      <vt:lpstr>Drag and Drop</vt:lpstr>
      <vt:lpstr>Drag and Drop for Views </vt:lpstr>
      <vt:lpstr>Drag and Drop with QStandardItemModel </vt:lpstr>
      <vt:lpstr>Drag and Drop on QAbstractItemModel </vt:lpstr>
      <vt:lpstr>Custom Tree Models</vt:lpstr>
      <vt:lpstr>A Custom Tree Model in 5 Steps </vt:lpstr>
      <vt:lpstr>A (Simple) Node Structure </vt:lpstr>
      <vt:lpstr>Read-Only Model </vt:lpstr>
      <vt:lpstr>Editable Model </vt:lpstr>
      <vt:lpstr>Insert Remove Model </vt:lpstr>
      <vt:lpstr>Lazy Model </vt:lpstr>
      <vt:lpstr>DnD Model </vt:lpstr>
      <vt:lpstr>GraphicsView</vt:lpstr>
      <vt:lpstr>Contents</vt:lpstr>
      <vt:lpstr>Objectives</vt:lpstr>
      <vt:lpstr>Using GraphicsView Classes</vt:lpstr>
      <vt:lpstr>GraphicsView Framework  </vt:lpstr>
      <vt:lpstr>Hello World </vt:lpstr>
      <vt:lpstr>UML Relationship </vt:lpstr>
      <vt:lpstr>QGraphicsScene </vt:lpstr>
      <vt:lpstr>QGraphicsScene Important Methods </vt:lpstr>
      <vt:lpstr>QGraphicsView </vt:lpstr>
      <vt:lpstr>QGraphicsView Important Methods  </vt:lpstr>
      <vt:lpstr>QGraphicsItem </vt:lpstr>
      <vt:lpstr>Concrete QGraphicsItem Types </vt:lpstr>
      <vt:lpstr>QGraphicsItem Important Methods  </vt:lpstr>
      <vt:lpstr>Select, Focus, Move </vt:lpstr>
      <vt:lpstr>Groups of Items </vt:lpstr>
      <vt:lpstr>Parents and Children </vt:lpstr>
      <vt:lpstr>Coordinate System and Transformations</vt:lpstr>
      <vt:lpstr>Coordinate Systems </vt:lpstr>
      <vt:lpstr>Coordinates </vt:lpstr>
      <vt:lpstr>QTransform  </vt:lpstr>
      <vt:lpstr>Common Transformations   </vt:lpstr>
      <vt:lpstr>View Transformations </vt:lpstr>
      <vt:lpstr>Item Transformations </vt:lpstr>
      <vt:lpstr>Zooming </vt:lpstr>
      <vt:lpstr>Mapping between Coordinate Systems </vt:lpstr>
      <vt:lpstr>Ignoring Transformations </vt:lpstr>
      <vt:lpstr>Transforms Demo </vt:lpstr>
      <vt:lpstr>Creating Custom Items</vt:lpstr>
      <vt:lpstr>Extending QGraphicsItem </vt:lpstr>
      <vt:lpstr>Boundaries </vt:lpstr>
      <vt:lpstr>Painting Items </vt:lpstr>
      <vt:lpstr>Custom Item example </vt:lpstr>
      <vt:lpstr>paint() and boundingRect() </vt:lpstr>
      <vt:lpstr>Choosing a boundingRect() </vt:lpstr>
      <vt:lpstr>QGraphicsItemGroup </vt:lpstr>
      <vt:lpstr>Event Handling  </vt:lpstr>
      <vt:lpstr>Event Handler Examples  </vt:lpstr>
      <vt:lpstr>Collision Detection </vt:lpstr>
      <vt:lpstr>Lab – Corner Drag Button </vt:lpstr>
      <vt:lpstr>Widgets in a Scene</vt:lpstr>
      <vt:lpstr>Widgets in a Scene  </vt:lpstr>
      <vt:lpstr>Items Are not Widgets </vt:lpstr>
      <vt:lpstr>QGraphicsWidget </vt:lpstr>
      <vt:lpstr>QGraphicsProxyWidget </vt:lpstr>
      <vt:lpstr>Embedded Widget Example </vt:lpstr>
      <vt:lpstr>QGraphicsLayout </vt:lpstr>
      <vt:lpstr>Lab: Widgets in a Scene  </vt:lpstr>
      <vt:lpstr>Drag and Drop</vt:lpstr>
      <vt:lpstr>Drag and Drop  </vt:lpstr>
      <vt:lpstr>Start Drag </vt:lpstr>
      <vt:lpstr>Drop on a Scene </vt:lpstr>
      <vt:lpstr>startDrag() Example </vt:lpstr>
      <vt:lpstr>dropEvent() on a Scene </vt:lpstr>
      <vt:lpstr>Drop on an Item </vt:lpstr>
      <vt:lpstr>Effects</vt:lpstr>
      <vt:lpstr>Graphics Effects </vt:lpstr>
      <vt:lpstr>Using a Graphics Effect </vt:lpstr>
      <vt:lpstr>Performance Tuning</vt:lpstr>
      <vt:lpstr>Level of Detail </vt:lpstr>
      <vt:lpstr>Level of Detail: Chip Demo   </vt:lpstr>
      <vt:lpstr>Level of Detail: Chip Demo 2  </vt:lpstr>
      <vt:lpstr>Caching Tips  </vt:lpstr>
      <vt:lpstr>setCacheMode() </vt:lpstr>
      <vt:lpstr>Tweaking  </vt:lpstr>
      <vt:lpstr>Tips for Better Performance  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147</cp:revision>
  <dcterms:created xsi:type="dcterms:W3CDTF">2014-12-12T08:34:31Z</dcterms:created>
  <dcterms:modified xsi:type="dcterms:W3CDTF">2016-02-17T14:12:42Z</dcterms:modified>
</cp:coreProperties>
</file>